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8288000" cy="10287000"/>
  <p:notesSz cx="6858000" cy="9144000"/>
  <p:embeddedFontLst>
    <p:embeddedFont>
      <p:font typeface="Anton" pitchFamily="2" charset="0"/>
      <p:regular r:id="rId38"/>
    </p:embeddedFont>
    <p:embeddedFont>
      <p:font typeface="Archivo Black" panose="020B0604020202020204" charset="0"/>
      <p:regular r:id="rId39"/>
    </p:embeddedFont>
    <p:embeddedFont>
      <p:font typeface="Calibri" panose="020F0502020204030204" pitchFamily="34" charset="0"/>
      <p:regular r:id="rId40"/>
      <p:bold r:id="rId41"/>
      <p:italic r:id="rId42"/>
      <p:boldItalic r:id="rId43"/>
    </p:embeddedFont>
    <p:embeddedFont>
      <p:font typeface="Montserrat" panose="00000500000000000000" pitchFamily="2" charset="0"/>
      <p:regular r:id="rId44"/>
    </p:embeddedFont>
    <p:embeddedFont>
      <p:font typeface="Montserrat Bold" panose="00000800000000000000" charset="0"/>
      <p:regular r:id="rId45"/>
    </p:embeddedFont>
    <p:embeddedFont>
      <p:font typeface="Montserrat Classic" panose="020B0604020202020204" charset="0"/>
      <p:regular r:id="rId46"/>
    </p:embeddedFont>
    <p:embeddedFont>
      <p:font typeface="Roboto Bold" panose="020B0604020202020204" charset="0"/>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114" y="4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24.10.2023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Intro Self. </a:t>
            </a:r>
          </a:p>
          <a:p>
            <a:endParaRPr lang="en-US"/>
          </a:p>
          <a:p>
            <a:r>
              <a:rPr lang="en-US"/>
              <a:t>We are providing overdose prevention and response training, and access to naloxone hydrochloride to reduce fatalities across the state.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Here is a look at what to expect today. These slides will be available to you following the presentation.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 will start with a short video on the science of addiction to help set the stage for today's training.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Have you heard of Naloxone hydrochloride/Narcan? What is it? </a:t>
            </a:r>
          </a:p>
          <a:p>
            <a:endParaRPr lang="en-US"/>
          </a:p>
          <a:p>
            <a:r>
              <a:rPr lang="en-US"/>
              <a:t>Wait for answers.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Have you heard of Naloxone hydrochloride/Narcan? What is it? </a:t>
            </a:r>
          </a:p>
          <a:p>
            <a:endParaRPr lang="en-US"/>
          </a:p>
          <a:p>
            <a:r>
              <a:rPr lang="en-US"/>
              <a:t>Wait for answers. </a:t>
            </a:r>
          </a:p>
          <a:p>
            <a:endParaRPr lang="en-US"/>
          </a:p>
          <a:p>
            <a:r>
              <a:rPr lang="en-US"/>
              <a:t>i. Naloxone hydrochloride (Narcan®️) is a simple and safe treatment that acts to reverse an opioid overdose</a:t>
            </a:r>
          </a:p>
          <a:p>
            <a:endParaRPr lang="en-US"/>
          </a:p>
          <a:p>
            <a:r>
              <a:rPr lang="en-US"/>
              <a:t>ii. It works on any, all, and only opioids which includes fentanyl</a:t>
            </a:r>
          </a:p>
          <a:p>
            <a:endParaRPr lang="en-US"/>
          </a:p>
          <a:p>
            <a:r>
              <a:rPr lang="en-US"/>
              <a:t>iii. Everyone should know what naloxone is. Having naloxone available allows bystanders to help save lives by preventing a fatal overdose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Explain how naloxone reverses an overdose and how once it wears off the person can fall back into overdose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Read Good Samaritan Law</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Point out the summary of MI legal amendments regarding naloxone (don't read slide)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Now that we have laid out some definitions, let’s talk about what are some common substances and medications that cause an overdose.</a:t>
            </a:r>
          </a:p>
          <a:p>
            <a:endParaRPr lang="en-US"/>
          </a:p>
          <a:p>
            <a:r>
              <a:rPr lang="en-US"/>
              <a:t>1.	Question for the Group: Who can tell us what commonly used medications or substances people might overdose on?</a:t>
            </a:r>
          </a:p>
          <a:p>
            <a:r>
              <a:rPr lang="en-US"/>
              <a:t>A.	Write participant responses on the whiteboard - Ask questions as needed to encourage responses</a:t>
            </a:r>
          </a:p>
          <a:p>
            <a:r>
              <a:rPr lang="en-US"/>
              <a:t>2.	Question for the Group: Which of these medications or substances written are considered opioids?</a:t>
            </a:r>
          </a:p>
          <a:p>
            <a:r>
              <a:rPr lang="en-US"/>
              <a:t>A.	Circle the all opioids on the whiteboard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	Question for the Group: Which of these opioid medications or substances can someone not get as a prescription?</a:t>
            </a:r>
          </a:p>
          <a:p>
            <a:r>
              <a:rPr lang="en-US"/>
              <a:t>A.	Answer: Heroin</a:t>
            </a:r>
          </a:p>
          <a:p>
            <a:endParaRPr lang="en-US"/>
          </a:p>
          <a:p>
            <a:r>
              <a:rPr lang="en-US"/>
              <a:t>The point of this exercise is to highlight the fact that anyone/everyone who is using an opioid, be that illicit or prescription, is at risk of experiencing an overdose. Overdose is not limited to just illicit substances. In addition, naloxone hydrochloride is effective on any, all, and only opioid medications and/substances which are highlighted throughout this activity.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What is the definition of an overdose? (Acknowledge and respond to group participant’s answers)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Now that we have defined opioids and an overdose, we are going to discuss how to prevent an overdose by looking at risk factors.</a:t>
            </a:r>
          </a:p>
          <a:p>
            <a:endParaRPr lang="en-US"/>
          </a:p>
          <a:p>
            <a:r>
              <a:rPr lang="en-US"/>
              <a:t>1.	We break down the overdose risk factors into four categories detailed below: Mixing, Tolerance, Quality, and Using Alone</a:t>
            </a:r>
          </a:p>
          <a:p>
            <a:r>
              <a:rPr lang="en-US"/>
              <a:t>A.	Write the four main risks on the whiteboard ONE AT A TIME as you are discussing them to the group – Mixing, Tolerance, Quality, Using Alone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	Mixing</a:t>
            </a:r>
          </a:p>
          <a:p>
            <a:r>
              <a:rPr lang="en-US"/>
              <a:t>A.	Question for the Group: What medications or substances are commonly mixed? Why does mixing medications or substances together increase the risk of an overdose?</a:t>
            </a:r>
          </a:p>
          <a:p>
            <a:r>
              <a:rPr lang="en-US"/>
              <a:t>a.	Stimulant/Depressant (upper/downer) </a:t>
            </a:r>
          </a:p>
          <a:p>
            <a:r>
              <a:rPr lang="en-US"/>
              <a:t>i.	The stimulant is exciting the central nervous system while the depressant is slowing down the function of the respiration system. As a result, the different systems of the body are being pulled in various directions.</a:t>
            </a:r>
          </a:p>
          <a:p>
            <a:r>
              <a:rPr lang="en-US"/>
              <a:t>b.	Stimulant/Stimulant (upper/upper) or Depressant/Depressant (downer/downer)</a:t>
            </a:r>
          </a:p>
          <a:p>
            <a:r>
              <a:rPr lang="en-US"/>
              <a:t>i.	One medication or substance can amplify the effects of the other, increasing the risk for respiratory depression.</a:t>
            </a:r>
          </a:p>
          <a:p>
            <a:r>
              <a:rPr lang="en-US"/>
              <a:t>c.	Alcohol/Stimulant or Depressant (alcohol/upper or downer)</a:t>
            </a:r>
          </a:p>
          <a:p>
            <a:r>
              <a:rPr lang="en-US"/>
              <a:t>i.	Due to alcohol’s accessibility and social acceptability there is a misconception that alcohol is not a drug. Alcohol tends to be the most common substance mixed with other substances.  Alcohol is a high risk depressant and follows the guidelines mentioned above.</a:t>
            </a:r>
          </a:p>
          <a:p>
            <a:r>
              <a:rPr lang="en-US"/>
              <a:t>B.	Question for the Group: Would you still use the naloxone hydrochloride/Narcan®️ in a multidrug overdose?</a:t>
            </a:r>
          </a:p>
          <a:p>
            <a:r>
              <a:rPr lang="en-US"/>
              <a:t>a.	Yes, naloxone hydrochloride/Narcan®️ will not cause any additional harm in an overdose situation</a:t>
            </a:r>
          </a:p>
          <a:p>
            <a:r>
              <a:rPr lang="en-US"/>
              <a:t>C.	Question for the Group: How can someone reduce the risk of an accidental overdose from mixing substances or medications?</a:t>
            </a:r>
          </a:p>
          <a:p>
            <a:r>
              <a:rPr lang="en-US"/>
              <a:t>a.	Stagger the doses so they don’t overlap</a:t>
            </a:r>
          </a:p>
          <a:p>
            <a:r>
              <a:rPr lang="en-US"/>
              <a:t>b.	Ask questions about drug interactions to the pharmacist or prescribing physician to avoid mixing high-risk medications/substances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	Tolerance</a:t>
            </a:r>
          </a:p>
          <a:p>
            <a:r>
              <a:rPr lang="en-US"/>
              <a:t>A.	Question for the Group: What do you think tolerance has to do with overdose risk?</a:t>
            </a:r>
          </a:p>
          <a:p>
            <a:r>
              <a:rPr lang="en-US"/>
              <a:t>a.	Tolerance varies from person to person</a:t>
            </a:r>
          </a:p>
          <a:p>
            <a:r>
              <a:rPr lang="en-US"/>
              <a:t>i.	Age, size, frequency of use, history of use, etc, all impact a person’s tolerance</a:t>
            </a:r>
          </a:p>
          <a:p>
            <a:r>
              <a:rPr lang="en-US"/>
              <a:t>ii.	Health conditions can also affect an individual’s tolerance, including diseases of the lungs, heart, liver, and kidneys</a:t>
            </a:r>
          </a:p>
          <a:p>
            <a:r>
              <a:rPr lang="en-US"/>
              <a:t>b.	An increased tolerance to an opioid resulting in a higher dose required to elicit the same effect</a:t>
            </a:r>
          </a:p>
          <a:p>
            <a:r>
              <a:rPr lang="en-US"/>
              <a:t>c.	A period of abstinence from an opioid results in a lower tolerance.  If unaware of this, the individual may introduce the same dose prior to the period of abstinence.</a:t>
            </a:r>
          </a:p>
          <a:p>
            <a:r>
              <a:rPr lang="en-US"/>
              <a:t>i.	Abstaining from an opioid three days or more can result in a significant decrease in tolerance</a:t>
            </a:r>
          </a:p>
          <a:p>
            <a:r>
              <a:rPr lang="en-US"/>
              <a:t>B.	Question for the Group: What situations would an individual's tolerance decrease? Why would an individual abstain from using opioids?</a:t>
            </a:r>
          </a:p>
          <a:p>
            <a:r>
              <a:rPr lang="en-US"/>
              <a:t>a.	Answer: Incarceration, detoxification/rehabilitation, choice, recovery, finances, transportation, difficulties refilling a prescription, lack of access to pharmacy, pharmacy hours of operation, etc.</a:t>
            </a:r>
          </a:p>
          <a:p>
            <a:r>
              <a:rPr lang="en-US"/>
              <a:t>C.	Question for the Group: How can someone reduce the risk of an accidental overdose when their tolerance has diminished?</a:t>
            </a:r>
          </a:p>
          <a:p>
            <a:r>
              <a:rPr lang="en-US"/>
              <a:t>a.	Answer: Reintroduce the medication and/or substance in small doses</a:t>
            </a:r>
          </a:p>
          <a:p>
            <a:r>
              <a:rPr lang="en-US"/>
              <a:t>i.	Be aware of the situation, understanding that tolerance has diminished before using or taking their prescription </a:t>
            </a:r>
          </a:p>
          <a:p>
            <a:r>
              <a:rPr lang="en-US"/>
              <a:t>ii.	Train and distribute naloxone hydrochloride to family/friends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	Quality</a:t>
            </a:r>
          </a:p>
          <a:p>
            <a:endParaRPr lang="en-US"/>
          </a:p>
          <a:p>
            <a:r>
              <a:rPr lang="en-US"/>
              <a:t>Prescription medications are regulated i.e. we  know the dose &amp; strength of the medication.</a:t>
            </a:r>
          </a:p>
          <a:p>
            <a:r>
              <a:rPr lang="en-US"/>
              <a:t>Illicit drugs, such as heroin and synthetic fentanyl are not regulated. The potency is undetectable to the naked eye.  </a:t>
            </a:r>
          </a:p>
          <a:p>
            <a:endParaRPr lang="en-US"/>
          </a:p>
          <a:p>
            <a:r>
              <a:rPr lang="en-US"/>
              <a:t>A.	Question for the Group: Currently, what has been dramatically affecting the quality of medications and/or substances that are not obtained through the pharmacy? </a:t>
            </a:r>
          </a:p>
          <a:p>
            <a:r>
              <a:rPr lang="en-US"/>
              <a:t>a.	Answer: Fentanyl</a:t>
            </a:r>
          </a:p>
          <a:p>
            <a:r>
              <a:rPr lang="en-US"/>
              <a:t>b.	Fentanyl is a synthetic opioid</a:t>
            </a:r>
          </a:p>
          <a:p>
            <a:r>
              <a:rPr lang="en-US"/>
              <a:t>c.	It is approximately 50-100x more potent than morphine</a:t>
            </a:r>
          </a:p>
          <a:p>
            <a:r>
              <a:rPr lang="en-US"/>
              <a:t>d.	It is undetectable to the naked eye (i.e. colorless, odorless, etc.)</a:t>
            </a:r>
          </a:p>
          <a:p>
            <a:r>
              <a:rPr lang="en-US"/>
              <a:t>i.	Without sophisticated laboratory equipment, the amount of fentanyl can not be determined in a medication and/or substance</a:t>
            </a:r>
          </a:p>
          <a:p>
            <a:r>
              <a:rPr lang="en-US"/>
              <a:t>e.	Fentanyl has been found in numerous medications and/or substances including: Heroin, cocaine/crack, methamphetamines, and pressed pills</a:t>
            </a:r>
          </a:p>
          <a:p>
            <a:r>
              <a:rPr lang="en-US"/>
              <a:t>f.	Historically, substances would have a cutting agent that is weaker than the substance itself. Nowadays, substances have the cutting agent of fentanyl without the consumer’s knowledge.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	Using Alone</a:t>
            </a:r>
          </a:p>
          <a:p>
            <a:r>
              <a:rPr lang="en-US"/>
              <a:t>A.	Using alone does not necessarily put an individual at risk of an overdose. However, there would not be anyone around to respond if an individual were to experience an accidental overdose</a:t>
            </a:r>
          </a:p>
          <a:p>
            <a:r>
              <a:rPr lang="en-US"/>
              <a:t>B.	Question for the Group: Why might someone use a medication and/or substance alone?</a:t>
            </a:r>
          </a:p>
          <a:p>
            <a:r>
              <a:rPr lang="en-US"/>
              <a:t>a.	Answer: Isolation/shame whereby an individual does not want others to know about their substance use, stigma associated with substance use, do not want to share (eg. financial reasons, do not want to be responsible for another person, etc.), no one available, or simply taking their prescription medications alone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Recognizing an Overdose</a:t>
            </a:r>
          </a:p>
          <a:p>
            <a:r>
              <a:rPr lang="en-US"/>
              <a:t> 							</a:t>
            </a:r>
          </a:p>
          <a:p>
            <a:r>
              <a:rPr lang="en-US"/>
              <a:t>2.	Question for the Group: What does it look like when an individual is overdosing on opioids?</a:t>
            </a:r>
          </a:p>
          <a:p>
            <a:r>
              <a:rPr lang="en-US"/>
              <a:t>B.	Answer: Unresponsive, blue lips, blue/gray skin, foaming at the mouth, loud snoring/gurgling sounds (explain), slow or not breathing, eyes rolled back,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 A’s of Overdose Response 										</a:t>
            </a:r>
          </a:p>
          <a:p>
            <a:endParaRPr lang="en-US"/>
          </a:p>
          <a:p>
            <a:r>
              <a:rPr lang="en-US"/>
              <a:t>List the following on whiteboard:</a:t>
            </a:r>
          </a:p>
          <a:p>
            <a:r>
              <a:rPr lang="en-US"/>
              <a:t>Assess (Call 911)</a:t>
            </a:r>
          </a:p>
          <a:p>
            <a:r>
              <a:rPr lang="en-US"/>
              <a:t>Administer</a:t>
            </a:r>
          </a:p>
          <a:p>
            <a:r>
              <a:rPr lang="en-US"/>
              <a:t>Aftercare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	A for Assess – First, assess the individual to determine if they are experiencing an overdose</a:t>
            </a:r>
          </a:p>
          <a:p>
            <a:r>
              <a:rPr lang="en-US"/>
              <a:t>A.	Check for signs of opioid overdose:</a:t>
            </a:r>
          </a:p>
          <a:p>
            <a:r>
              <a:rPr lang="en-US"/>
              <a:t>a.	Will not wake up or respond to your voice or light touch - Demonstrate using Prestan the Manikin</a:t>
            </a:r>
          </a:p>
          <a:p>
            <a:r>
              <a:rPr lang="en-US"/>
              <a:t>i.	Explain that hitting/punching/throwing people into cold showers increases harm, takes time, and can put the individual overdosing in a more dangerous situation. Cold temperatures will decrease the respiration rate of the individual further. </a:t>
            </a:r>
          </a:p>
          <a:p>
            <a:r>
              <a:rPr lang="en-US"/>
              <a:t>b.	Demonstrate the sternum rub using Prestan the Manikin</a:t>
            </a:r>
          </a:p>
          <a:p>
            <a:r>
              <a:rPr lang="en-US"/>
              <a:t>c.	Breathing is prolonged, irregular, or has stopped (&lt;8x breaths per minute)</a:t>
            </a:r>
          </a:p>
          <a:p>
            <a:r>
              <a:rPr lang="en-US"/>
              <a:t>d.	Are there evident signs? (eg, medication/substances, injection paraphernalia present, witnesses, etc.)</a:t>
            </a:r>
          </a:p>
          <a:p>
            <a:r>
              <a:rPr lang="en-US"/>
              <a:t>e.	Suspected Opioid Use + Unresponsive or Slow/No Breathing = Opioid Overdose</a:t>
            </a:r>
          </a:p>
          <a:p>
            <a:r>
              <a:rPr lang="en-US"/>
              <a:t>B.	Get emergency medical help right away - Call 911!</a:t>
            </a:r>
          </a:p>
          <a:p>
            <a:r>
              <a:rPr lang="en-US"/>
              <a:t>C.	Question for the Group: Why might someone not call 911?</a:t>
            </a:r>
          </a:p>
          <a:p>
            <a:r>
              <a:rPr lang="en-US"/>
              <a:t>a.	Answer: Fear of repercussions</a:t>
            </a:r>
          </a:p>
          <a:p>
            <a:r>
              <a:rPr lang="en-US"/>
              <a:t>b.	Good Samaritan Law: Protects the individual seeking emergency medical services and the person receiving medical attention from any personal amount of a substance that is on their person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	A for Administer - Intramuscular Naloxone Hydrochloride Rescue Kit</a:t>
            </a:r>
          </a:p>
          <a:p>
            <a:r>
              <a:rPr lang="en-US"/>
              <a:t>A.	First empty the contents of the kit: a pair of gloves, 4 syringes, naloxone hydrochloride, alcohol wipes, and face shield - Display on the table in front of Prestan for group participants to view. The black container needs to be empty to dispose of used syringes safely</a:t>
            </a:r>
          </a:p>
          <a:p>
            <a:r>
              <a:rPr lang="en-US"/>
              <a:t>a.	Take vials out of the UV protecting bag and show group participants what the vials look like</a:t>
            </a:r>
          </a:p>
          <a:p>
            <a:r>
              <a:rPr lang="en-US"/>
              <a:t>B.	Take one intramuscular syringe out of the sterile packaging. Select a vial of naloxone hydrochloride and explain how to remove the protective orange cap while demonstrating this action</a:t>
            </a:r>
          </a:p>
          <a:p>
            <a:r>
              <a:rPr lang="en-US"/>
              <a:t>C.	Draw up one vial of naloxone hydrochloride using the intramuscular syringe provided in the rescue kit. Explain that one vial equals one dose of medication</a:t>
            </a:r>
          </a:p>
          <a:p>
            <a:r>
              <a:rPr lang="en-US"/>
              <a:t>a.	Note: For demonstration purposes, please recap the syringe to prevent accidental needle sticks. However, explain that one should NEVER recap a syringe and syringe should be properly disposed</a:t>
            </a:r>
          </a:p>
          <a:p>
            <a:r>
              <a:rPr lang="en-US"/>
              <a:t>D.	Insert the needle into a large muscle such as the thigh, buttocks, or arm and press the plunger to administer the contents</a:t>
            </a:r>
          </a:p>
          <a:p>
            <a:r>
              <a:rPr lang="en-US"/>
              <a:t>a.	Explain it is important to insert the full needle in order to reach the muscle tissue</a:t>
            </a:r>
          </a:p>
          <a:p>
            <a:r>
              <a:rPr lang="en-US"/>
              <a:t>b.	Explain that the needle can go through most if not all clothing items (with the exception of leather and winter coats)</a:t>
            </a:r>
          </a:p>
          <a:p>
            <a:r>
              <a:rPr lang="en-US"/>
              <a:t>E.	Dispose of the used syringe in the black container it came in as it serves as a sharps container</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	For Intranasal Narcan®️ Rescue Kit, perform the Assess and Aftercare steps the same but change the Administer.</a:t>
            </a:r>
          </a:p>
          <a:p>
            <a:r>
              <a:rPr lang="en-US"/>
              <a:t>A.	Lay the individual on their back and clear their nostrils in preparation to receive a dose of intranasal naloxone hydrochloride</a:t>
            </a:r>
          </a:p>
          <a:p>
            <a:r>
              <a:rPr lang="en-US"/>
              <a:t>B.	Remove the nasal spray from the box and peel back the tab to open</a:t>
            </a:r>
          </a:p>
          <a:p>
            <a:r>
              <a:rPr lang="en-US"/>
              <a:t>C.	Hold the device with your thumb on the bottom of the plunger and your first and middle fingers on either side of the nozzle</a:t>
            </a:r>
          </a:p>
          <a:p>
            <a:r>
              <a:rPr lang="en-US"/>
              <a:t>a.	Note: Do not “prime” the plunger</a:t>
            </a:r>
          </a:p>
          <a:p>
            <a:r>
              <a:rPr lang="en-US"/>
              <a:t>D.	Tilt the individual’s head back slightly to ensure the medication does not run out of their nose</a:t>
            </a:r>
          </a:p>
          <a:p>
            <a:r>
              <a:rPr lang="en-US"/>
              <a:t>E.	Gently insert the nozzle entirely into one nostril, until your fingers on either side of the nozzle are against the bottom of the individual's nose</a:t>
            </a:r>
          </a:p>
          <a:p>
            <a:r>
              <a:rPr lang="en-US"/>
              <a:t>F.	Press the plunger firmly to give the dose of intranasal naloxone hydrochloride</a:t>
            </a:r>
          </a:p>
          <a:p>
            <a:r>
              <a:rPr lang="en-US"/>
              <a:t>G.	If another dose is needed, administer to the other nostril for better absorption</a:t>
            </a:r>
          </a:p>
          <a:p>
            <a:r>
              <a:rPr lang="en-US"/>
              <a:t>a.	Note: Emphasize that the individual does not need to be breathing for this type of naloxone hydrochloride to be effective. The medication is absorbed through the mucous membranes in the nose and does not need to be inhaled to be distributed throughout the bloodstream.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	A for Aftercare</a:t>
            </a:r>
          </a:p>
          <a:p>
            <a:r>
              <a:rPr lang="en-US"/>
              <a:t>A.	An individual is likely to go into respiratory failure during an opioid overdose. It is vital to provide rescue breathing to supply enough oxygen to preserve life.</a:t>
            </a:r>
          </a:p>
          <a:p>
            <a:r>
              <a:rPr lang="en-US"/>
              <a:t>B.	Naloxone hydrochloride will not have an immediate effect on the individual who is experiencing an overdose. The medication takes 2-3 minutes to work, but during that time the individual is not getting a sufficient amount of oxygen to their system</a:t>
            </a:r>
          </a:p>
          <a:p>
            <a:r>
              <a:rPr lang="en-US"/>
              <a:t>a.	Brain damage can occur after only 3 minutes without oxygen</a:t>
            </a:r>
          </a:p>
          <a:p>
            <a:r>
              <a:rPr lang="en-US"/>
              <a:t>b.	Rescue breathing may be effective in reviving a person if naloxone hydrochloride is not available, or at least until emergency medical help is received</a:t>
            </a:r>
          </a:p>
          <a:p>
            <a:r>
              <a:rPr lang="en-US"/>
              <a:t>c.	Providing CPR in the case of opioid overdose would only cause more harm to the individual as the individual’s respiratory system is only affected</a:t>
            </a:r>
          </a:p>
          <a:p>
            <a:r>
              <a:rPr lang="en-US"/>
              <a:t>i.	CPR should not be performed in any situation without proper training and assessment </a:t>
            </a:r>
          </a:p>
          <a:p>
            <a:r>
              <a:rPr lang="en-US"/>
              <a:t>C.	To provide rescue breathing:</a:t>
            </a:r>
          </a:p>
          <a:p>
            <a:r>
              <a:rPr lang="en-US"/>
              <a:t>a.	First, lay the individual on their back</a:t>
            </a:r>
          </a:p>
          <a:p>
            <a:r>
              <a:rPr lang="en-US"/>
              <a:t>b.	To start rescue breathing, press your palm against the person’s forehead. At the same time hook your fingers under the chin and lift it away from the spine. This action tilts the head back and opens the airway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	Check the individual’s mouth for anything that might be blocking their airway. Put on the gloves and remove any foreign substance using a fish-hook sweep, if applicable</a:t>
            </a:r>
          </a:p>
          <a:p>
            <a:r>
              <a:rPr lang="en-US"/>
              <a:t>d.	If available, take the face shield out of the yellow packaging and line it up with the individual’s face, breathing through the port/filter when required</a:t>
            </a:r>
          </a:p>
          <a:p>
            <a:r>
              <a:rPr lang="en-US"/>
              <a:t>e.	Pinch the nose tightly and create a seal around the individual’s mouth with your mouth </a:t>
            </a:r>
          </a:p>
          <a:p>
            <a:r>
              <a:rPr lang="en-US"/>
              <a:t>f.	Give the individual two breaths first to make sure the air is getting into the lungs. Then, continue rescue breathing by giving one breath every five seconds for 2-3 minutes while watching for their chest to rise</a:t>
            </a:r>
          </a:p>
          <a:p>
            <a:r>
              <a:rPr lang="en-US"/>
              <a:t>g.	Stay calm and remember to breathe for yourself, count to five on your hand instead of out loud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	Return to the Administer step of the rescue response process if the individual does not respond or improve after 2-3 minutes</a:t>
            </a:r>
          </a:p>
          <a:p>
            <a:r>
              <a:rPr lang="en-US"/>
              <a:t>a.	If the individual does not respond to verbal or physical cues, or is not breathing normally, an additional dose of naloxone hydrochloride may be administered as needed (there are four doses per kit). The individual can NOT overdose on naloxone hydrochloride, so as many doses as needed can be administered.</a:t>
            </a:r>
          </a:p>
          <a:p>
            <a:r>
              <a:rPr lang="en-US"/>
              <a:t>b.	Continue to the Aftercare step of the rescue response process</a:t>
            </a:r>
          </a:p>
          <a:p>
            <a:r>
              <a:rPr lang="en-US"/>
              <a:t>E.	Repeat the process of Administering medication and performing Aftercare until either:</a:t>
            </a:r>
          </a:p>
          <a:p>
            <a:r>
              <a:rPr lang="en-US"/>
              <a:t>a.	The individual has become responsive; or</a:t>
            </a:r>
          </a:p>
          <a:p>
            <a:r>
              <a:rPr lang="en-US"/>
              <a:t>b.	Emergency Medical Services have arrived</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	Be Aware: Administering naloxone hydrochloride to an opioid-dependent individual can cause withdrawal symptoms. The individual may attempt to use additional opioids to relieve these withdrawal symptoms. Prevent the individual from taking any further opioids.</a:t>
            </a:r>
          </a:p>
          <a:p>
            <a:r>
              <a:rPr lang="en-US"/>
              <a:t>G.	Naloxone wears off in 30-90 minutes. Most opioids will stay in the body longer than this period. As a result, the individual is at risk of experiencing another overdose, even if they do not use additional opioids</a:t>
            </a:r>
          </a:p>
          <a:p>
            <a:r>
              <a:rPr lang="en-US"/>
              <a:t>a.	For example, heroin is a short-lasting opioid (3-6 hours) whereas methadone is a long-lasting opioid (24-48 hours), both far outlast naloxone hydrochloride</a:t>
            </a:r>
          </a:p>
          <a:p>
            <a:r>
              <a:rPr lang="en-US"/>
              <a:t>H.	The likelihood of an overdose recurring depends on various factors:</a:t>
            </a:r>
          </a:p>
          <a:p>
            <a:r>
              <a:rPr lang="en-US"/>
              <a:t>a.	The initial amount of medication and/or substance taken and its half-life</a:t>
            </a:r>
          </a:p>
          <a:p>
            <a:r>
              <a:rPr lang="en-US"/>
              <a:t>b.	Overall health status of the individual such as respiration, liver, and kidney functions</a:t>
            </a:r>
          </a:p>
          <a:p>
            <a:r>
              <a:rPr lang="en-US"/>
              <a:t>c.	Additional opioid use after initial reversal</a:t>
            </a:r>
          </a:p>
          <a:p>
            <a:r>
              <a:rPr lang="en-US"/>
              <a:t>I.	Stay with the individual until emergency medical services arrive</a:t>
            </a:r>
          </a:p>
          <a:p>
            <a:r>
              <a:rPr lang="en-US"/>
              <a:t>a.	Place the individual in the recovery position</a:t>
            </a:r>
          </a:p>
          <a:p>
            <a:r>
              <a:rPr lang="en-US"/>
              <a:t>i.	Recovery Position: Lay the individual on their left side with a bent knee to support their body and face positioned to the side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ideo" Target="https://youtu.be/NDVV_M__CSI" TargetMode="External"/><Relationship Id="rId5" Type="http://schemas.openxmlformats.org/officeDocument/2006/relationships/image" Target="../media/image4.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209234988"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michigan.gov/EGLEdrugdisposal"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518" b="-9518"/>
            </a:stretch>
          </a:blipFill>
        </p:spPr>
        <p:txBody>
          <a:bodyPr/>
          <a:lstStyle/>
          <a:p>
            <a:endParaRPr lang="en-US"/>
          </a:p>
        </p:txBody>
      </p:sp>
      <p:sp>
        <p:nvSpPr>
          <p:cNvPr id="3" name="Freeform 3"/>
          <p:cNvSpPr/>
          <p:nvPr/>
        </p:nvSpPr>
        <p:spPr>
          <a:xfrm>
            <a:off x="9501858" y="832402"/>
            <a:ext cx="5450878" cy="4525257"/>
          </a:xfrm>
          <a:custGeom>
            <a:avLst/>
            <a:gdLst/>
            <a:ahLst/>
            <a:cxnLst/>
            <a:rect l="l" t="t" r="r" b="b"/>
            <a:pathLst>
              <a:path w="5450878" h="4525257">
                <a:moveTo>
                  <a:pt x="0" y="0"/>
                </a:moveTo>
                <a:lnTo>
                  <a:pt x="5450878" y="0"/>
                </a:lnTo>
                <a:lnTo>
                  <a:pt x="5450878" y="4525257"/>
                </a:lnTo>
                <a:lnTo>
                  <a:pt x="0" y="4525257"/>
                </a:lnTo>
                <a:lnTo>
                  <a:pt x="0" y="0"/>
                </a:lnTo>
                <a:close/>
              </a:path>
            </a:pathLst>
          </a:custGeom>
          <a:blipFill>
            <a:blip r:embed="rId4"/>
            <a:stretch>
              <a:fillRect/>
            </a:stretch>
          </a:blipFill>
        </p:spPr>
        <p:txBody>
          <a:bodyPr/>
          <a:lstStyle/>
          <a:p>
            <a:endParaRPr lang="en-US"/>
          </a:p>
        </p:txBody>
      </p:sp>
      <p:sp>
        <p:nvSpPr>
          <p:cNvPr id="4" name="TextBox 4"/>
          <p:cNvSpPr txBox="1"/>
          <p:nvPr/>
        </p:nvSpPr>
        <p:spPr>
          <a:xfrm>
            <a:off x="8383462" y="5564651"/>
            <a:ext cx="9144000" cy="2439841"/>
          </a:xfrm>
          <a:prstGeom prst="rect">
            <a:avLst/>
          </a:prstGeom>
        </p:spPr>
        <p:txBody>
          <a:bodyPr lIns="0" tIns="0" rIns="0" bIns="0" rtlCol="0" anchor="t">
            <a:spAutoFit/>
          </a:bodyPr>
          <a:lstStyle/>
          <a:p>
            <a:pPr>
              <a:lnSpc>
                <a:spcPts val="9895"/>
              </a:lnSpc>
            </a:pPr>
            <a:r>
              <a:rPr lang="en-US" sz="7068" spc="275">
                <a:solidFill>
                  <a:srgbClr val="64BBE9"/>
                </a:solidFill>
                <a:latin typeface="Anton"/>
              </a:rPr>
              <a:t>OVERDOSE PREVENTION AND RESPONSE TRAINING</a:t>
            </a:r>
          </a:p>
        </p:txBody>
      </p:sp>
      <p:sp>
        <p:nvSpPr>
          <p:cNvPr id="5" name="Freeform 5"/>
          <p:cNvSpPr/>
          <p:nvPr/>
        </p:nvSpPr>
        <p:spPr>
          <a:xfrm>
            <a:off x="1028700" y="832402"/>
            <a:ext cx="5108713" cy="8659467"/>
          </a:xfrm>
          <a:custGeom>
            <a:avLst/>
            <a:gdLst/>
            <a:ahLst/>
            <a:cxnLst/>
            <a:rect l="l" t="t" r="r" b="b"/>
            <a:pathLst>
              <a:path w="5108713" h="8659467">
                <a:moveTo>
                  <a:pt x="0" y="0"/>
                </a:moveTo>
                <a:lnTo>
                  <a:pt x="5108713" y="0"/>
                </a:lnTo>
                <a:lnTo>
                  <a:pt x="5108713" y="8659468"/>
                </a:lnTo>
                <a:lnTo>
                  <a:pt x="0" y="8659468"/>
                </a:lnTo>
                <a:lnTo>
                  <a:pt x="0" y="0"/>
                </a:lnTo>
                <a:close/>
              </a:path>
            </a:pathLst>
          </a:custGeom>
          <a:blipFill>
            <a:blip r:embed="rId5"/>
            <a:stretch>
              <a:fillRect l="-2023" t="-65634" r="-215099" b="-21454"/>
            </a:stretch>
          </a:blipFill>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4BBE9"/>
        </a:solidFill>
        <a:effectLst/>
      </p:bgPr>
    </p:bg>
    <p:spTree>
      <p:nvGrpSpPr>
        <p:cNvPr id="1" name=""/>
        <p:cNvGrpSpPr/>
        <p:nvPr/>
      </p:nvGrpSpPr>
      <p:grpSpPr>
        <a:xfrm>
          <a:off x="0" y="0"/>
          <a:ext cx="0" cy="0"/>
          <a:chOff x="0" y="0"/>
          <a:chExt cx="0" cy="0"/>
        </a:xfrm>
      </p:grpSpPr>
      <p:grpSp>
        <p:nvGrpSpPr>
          <p:cNvPr id="2" name="Group 2"/>
          <p:cNvGrpSpPr/>
          <p:nvPr/>
        </p:nvGrpSpPr>
        <p:grpSpPr>
          <a:xfrm>
            <a:off x="-2363" y="0"/>
            <a:ext cx="6058396" cy="10287000"/>
            <a:chOff x="0" y="0"/>
            <a:chExt cx="1595627" cy="2709333"/>
          </a:xfrm>
        </p:grpSpPr>
        <p:sp>
          <p:nvSpPr>
            <p:cNvPr id="3" name="Freeform 3"/>
            <p:cNvSpPr/>
            <p:nvPr/>
          </p:nvSpPr>
          <p:spPr>
            <a:xfrm>
              <a:off x="0" y="0"/>
              <a:ext cx="1595627" cy="2709333"/>
            </a:xfrm>
            <a:custGeom>
              <a:avLst/>
              <a:gdLst/>
              <a:ahLst/>
              <a:cxnLst/>
              <a:rect l="l" t="t" r="r" b="b"/>
              <a:pathLst>
                <a:path w="1595627" h="2709333">
                  <a:moveTo>
                    <a:pt x="0" y="0"/>
                  </a:moveTo>
                  <a:lnTo>
                    <a:pt x="1595627" y="0"/>
                  </a:lnTo>
                  <a:lnTo>
                    <a:pt x="1595627" y="2709333"/>
                  </a:lnTo>
                  <a:lnTo>
                    <a:pt x="0" y="2709333"/>
                  </a:lnTo>
                  <a:close/>
                </a:path>
              </a:pathLst>
            </a:custGeom>
            <a:solidFill>
              <a:srgbClr val="FFFFFF"/>
            </a:solidFill>
          </p:spPr>
          <p:txBody>
            <a:bodyPr/>
            <a:lstStyle/>
            <a:p>
              <a:endParaRPr lang="en-US"/>
            </a:p>
          </p:txBody>
        </p:sp>
        <p:sp>
          <p:nvSpPr>
            <p:cNvPr id="4" name="TextBox 4"/>
            <p:cNvSpPr txBox="1"/>
            <p:nvPr/>
          </p:nvSpPr>
          <p:spPr>
            <a:xfrm>
              <a:off x="0" y="-38100"/>
              <a:ext cx="1595627" cy="2747433"/>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316893" y="314638"/>
            <a:ext cx="5419883" cy="3479806"/>
          </a:xfrm>
          <a:prstGeom prst="rect">
            <a:avLst/>
          </a:prstGeom>
        </p:spPr>
        <p:txBody>
          <a:bodyPr lIns="0" tIns="0" rIns="0" bIns="0" rtlCol="0" anchor="t">
            <a:spAutoFit/>
          </a:bodyPr>
          <a:lstStyle/>
          <a:p>
            <a:pPr algn="just">
              <a:lnSpc>
                <a:spcPts val="13999"/>
              </a:lnSpc>
            </a:pPr>
            <a:r>
              <a:rPr lang="en-US" sz="9999" spc="389" dirty="0">
                <a:solidFill>
                  <a:srgbClr val="64BBE9"/>
                </a:solidFill>
                <a:latin typeface="Anton"/>
              </a:rPr>
              <a:t>WHAT </a:t>
            </a:r>
          </a:p>
          <a:p>
            <a:pPr algn="just">
              <a:lnSpc>
                <a:spcPts val="13999"/>
              </a:lnSpc>
            </a:pPr>
            <a:r>
              <a:rPr lang="en-US" sz="9999" spc="389" dirty="0">
                <a:solidFill>
                  <a:srgbClr val="64BBE9"/>
                </a:solidFill>
                <a:latin typeface="Anton"/>
              </a:rPr>
              <a:t>TO EXPECT</a:t>
            </a:r>
          </a:p>
        </p:txBody>
      </p:sp>
      <p:sp>
        <p:nvSpPr>
          <p:cNvPr id="6" name="TextBox 6"/>
          <p:cNvSpPr txBox="1"/>
          <p:nvPr/>
        </p:nvSpPr>
        <p:spPr>
          <a:xfrm>
            <a:off x="6547562" y="514663"/>
            <a:ext cx="11229095" cy="8677275"/>
          </a:xfrm>
          <a:prstGeom prst="rect">
            <a:avLst/>
          </a:prstGeom>
        </p:spPr>
        <p:txBody>
          <a:bodyPr lIns="0" tIns="0" rIns="0" bIns="0" rtlCol="0" anchor="t">
            <a:spAutoFit/>
          </a:bodyPr>
          <a:lstStyle/>
          <a:p>
            <a:pPr>
              <a:lnSpc>
                <a:spcPts val="4347"/>
              </a:lnSpc>
            </a:pPr>
            <a:r>
              <a:rPr lang="en-US" sz="3623">
                <a:solidFill>
                  <a:srgbClr val="FFFFFF"/>
                </a:solidFill>
                <a:latin typeface="Montserrat"/>
              </a:rPr>
              <a:t>•The Science of Addiction</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•Introduction to Overdose Prevention &amp; Response</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•Identifying Opioids</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•Defining an Overdose</a:t>
            </a:r>
          </a:p>
          <a:p>
            <a:pPr>
              <a:lnSpc>
                <a:spcPts val="4347"/>
              </a:lnSpc>
            </a:pPr>
            <a:endParaRPr lang="en-US" sz="3623">
              <a:solidFill>
                <a:srgbClr val="FFFFFF"/>
              </a:solidFill>
              <a:latin typeface="Montserrat"/>
            </a:endParaRPr>
          </a:p>
          <a:p>
            <a:pPr algn="l">
              <a:lnSpc>
                <a:spcPts val="4347"/>
              </a:lnSpc>
            </a:pPr>
            <a:r>
              <a:rPr lang="en-US" sz="3623">
                <a:solidFill>
                  <a:srgbClr val="FFFFFF"/>
                </a:solidFill>
                <a:latin typeface="Montserrat"/>
              </a:rPr>
              <a:t>•Identifying Risk Factors &amp; Overdose Prevention</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•Recognizing an Overdose</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•3 A’s of Overdose Response</a:t>
            </a:r>
          </a:p>
          <a:p>
            <a:pPr>
              <a:lnSpc>
                <a:spcPts val="4347"/>
              </a:lnSpc>
            </a:pPr>
            <a:endParaRPr lang="en-US" sz="3623">
              <a:solidFill>
                <a:srgbClr val="FFFFFF"/>
              </a:solidFill>
              <a:latin typeface="Montserrat"/>
            </a:endParaRPr>
          </a:p>
          <a:p>
            <a:pPr>
              <a:lnSpc>
                <a:spcPts val="4347"/>
              </a:lnSpc>
            </a:pPr>
            <a:r>
              <a:rPr lang="en-US" sz="3623">
                <a:solidFill>
                  <a:srgbClr val="FFFFFF"/>
                </a:solidFill>
                <a:latin typeface="Montserrat"/>
              </a:rPr>
              <a:t>•Resources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t="-9518" b="-9518"/>
            </a:stretch>
          </a:blipFill>
        </p:spPr>
        <p:txBody>
          <a:bodyPr/>
          <a:lstStyle/>
          <a:p>
            <a:endParaRPr lang="en-US"/>
          </a:p>
        </p:txBody>
      </p:sp>
      <p:grpSp>
        <p:nvGrpSpPr>
          <p:cNvPr id="3" name="Group 3"/>
          <p:cNvGrpSpPr/>
          <p:nvPr/>
        </p:nvGrpSpPr>
        <p:grpSpPr>
          <a:xfrm>
            <a:off x="0" y="0"/>
            <a:ext cx="4940543" cy="10287000"/>
            <a:chOff x="0" y="0"/>
            <a:chExt cx="1301213" cy="2709333"/>
          </a:xfrm>
        </p:grpSpPr>
        <p:sp>
          <p:nvSpPr>
            <p:cNvPr id="4" name="Freeform 4"/>
            <p:cNvSpPr/>
            <p:nvPr/>
          </p:nvSpPr>
          <p:spPr>
            <a:xfrm>
              <a:off x="0" y="0"/>
              <a:ext cx="1301213" cy="2709333"/>
            </a:xfrm>
            <a:custGeom>
              <a:avLst/>
              <a:gdLst/>
              <a:ahLst/>
              <a:cxnLst/>
              <a:rect l="l" t="t" r="r" b="b"/>
              <a:pathLst>
                <a:path w="1301213" h="2709333">
                  <a:moveTo>
                    <a:pt x="0" y="0"/>
                  </a:moveTo>
                  <a:lnTo>
                    <a:pt x="1301213" y="0"/>
                  </a:lnTo>
                  <a:lnTo>
                    <a:pt x="1301213" y="2709333"/>
                  </a:lnTo>
                  <a:lnTo>
                    <a:pt x="0" y="2709333"/>
                  </a:lnTo>
                  <a:close/>
                </a:path>
              </a:pathLst>
            </a:custGeom>
            <a:solidFill>
              <a:srgbClr val="64BBE9"/>
            </a:solidFill>
          </p:spPr>
          <p:txBody>
            <a:bodyPr/>
            <a:lstStyle/>
            <a:p>
              <a:endParaRPr lang="en-US"/>
            </a:p>
          </p:txBody>
        </p:sp>
        <p:sp>
          <p:nvSpPr>
            <p:cNvPr id="5" name="TextBox 5"/>
            <p:cNvSpPr txBox="1"/>
            <p:nvPr/>
          </p:nvSpPr>
          <p:spPr>
            <a:xfrm>
              <a:off x="0" y="-38100"/>
              <a:ext cx="1301213" cy="2747433"/>
            </a:xfrm>
            <a:prstGeom prst="rect">
              <a:avLst/>
            </a:prstGeom>
          </p:spPr>
          <p:txBody>
            <a:bodyPr lIns="50800" tIns="50800" rIns="50800" bIns="50800" rtlCol="0" anchor="ctr"/>
            <a:lstStyle/>
            <a:p>
              <a:pPr algn="ctr">
                <a:lnSpc>
                  <a:spcPts val="2659"/>
                </a:lnSpc>
                <a:spcBef>
                  <a:spcPct val="0"/>
                </a:spcBef>
              </a:pPr>
              <a:endParaRPr/>
            </a:p>
          </p:txBody>
        </p:sp>
      </p:grpSp>
      <p:pic>
        <p:nvPicPr>
          <p:cNvPr id="6" name="Picture 6"/>
          <p:cNvPicPr>
            <a:picLocks noChangeAspect="1"/>
          </p:cNvPicPr>
          <p:nvPr>
            <a:videoFile r:link="rId1"/>
          </p:nvPr>
        </p:nvPicPr>
        <p:blipFill>
          <a:blip r:embed="rId5"/>
          <a:stretch>
            <a:fillRect/>
          </a:stretch>
        </p:blipFill>
        <p:spPr>
          <a:xfrm>
            <a:off x="2404648" y="2004202"/>
            <a:ext cx="13478705" cy="7581770"/>
          </a:xfrm>
          <a:prstGeom prst="rect">
            <a:avLst/>
          </a:prstGeom>
        </p:spPr>
      </p:pic>
      <p:sp>
        <p:nvSpPr>
          <p:cNvPr id="7" name="TextBox 7"/>
          <p:cNvSpPr txBox="1"/>
          <p:nvPr/>
        </p:nvSpPr>
        <p:spPr>
          <a:xfrm>
            <a:off x="5160357" y="171450"/>
            <a:ext cx="12798327" cy="1543050"/>
          </a:xfrm>
          <a:prstGeom prst="rect">
            <a:avLst/>
          </a:prstGeom>
        </p:spPr>
        <p:txBody>
          <a:bodyPr lIns="0" tIns="0" rIns="0" bIns="0" rtlCol="0" anchor="t">
            <a:spAutoFit/>
          </a:bodyPr>
          <a:lstStyle/>
          <a:p>
            <a:pPr algn="just">
              <a:lnSpc>
                <a:spcPts val="12599"/>
              </a:lnSpc>
            </a:pPr>
            <a:r>
              <a:rPr lang="en-US" sz="9000" spc="351">
                <a:solidFill>
                  <a:srgbClr val="64BBE9"/>
                </a:solidFill>
                <a:latin typeface="Anton"/>
              </a:rPr>
              <a:t>THE SCIENCE OF ADDICTION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811178"/>
            <a:ext cx="17259300" cy="6487849"/>
          </a:xfrm>
          <a:prstGeom prst="rect">
            <a:avLst/>
          </a:prstGeom>
        </p:spPr>
        <p:txBody>
          <a:bodyPr lIns="0" tIns="0" rIns="0" bIns="0" rtlCol="0" anchor="t">
            <a:spAutoFit/>
          </a:bodyPr>
          <a:lstStyle/>
          <a:p>
            <a:pPr>
              <a:lnSpc>
                <a:spcPts val="17252"/>
              </a:lnSpc>
            </a:pPr>
            <a:r>
              <a:rPr lang="en-US" sz="12322" spc="480">
                <a:solidFill>
                  <a:srgbClr val="64BBE9"/>
                </a:solidFill>
                <a:latin typeface="Anton"/>
              </a:rPr>
              <a:t>WHAT IS NALOXONE HYDROCHORIDE (HCL)/NARCAN®?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518" b="-9518"/>
            </a:stretch>
          </a:blipFill>
        </p:spPr>
        <p:txBody>
          <a:bodyPr/>
          <a:lstStyle/>
          <a:p>
            <a:endParaRPr lang="en-US"/>
          </a:p>
        </p:txBody>
      </p:sp>
      <p:sp>
        <p:nvSpPr>
          <p:cNvPr id="3" name="Freeform 3"/>
          <p:cNvSpPr/>
          <p:nvPr/>
        </p:nvSpPr>
        <p:spPr>
          <a:xfrm>
            <a:off x="11863968" y="3320271"/>
            <a:ext cx="5976129" cy="5976129"/>
          </a:xfrm>
          <a:custGeom>
            <a:avLst/>
            <a:gdLst/>
            <a:ahLst/>
            <a:cxnLst/>
            <a:rect l="l" t="t" r="r" b="b"/>
            <a:pathLst>
              <a:path w="5976129" h="5976129">
                <a:moveTo>
                  <a:pt x="0" y="0"/>
                </a:moveTo>
                <a:lnTo>
                  <a:pt x="5976129" y="0"/>
                </a:lnTo>
                <a:lnTo>
                  <a:pt x="5976129" y="5976129"/>
                </a:lnTo>
                <a:lnTo>
                  <a:pt x="0" y="5976129"/>
                </a:lnTo>
                <a:lnTo>
                  <a:pt x="0" y="0"/>
                </a:lnTo>
                <a:close/>
              </a:path>
            </a:pathLst>
          </a:custGeom>
          <a:blipFill>
            <a:blip r:embed="rId4"/>
            <a:stretch>
              <a:fillRect/>
            </a:stretch>
          </a:blipFill>
        </p:spPr>
        <p:txBody>
          <a:bodyPr/>
          <a:lstStyle/>
          <a:p>
            <a:endParaRPr lang="en-US"/>
          </a:p>
        </p:txBody>
      </p:sp>
      <p:sp>
        <p:nvSpPr>
          <p:cNvPr id="4" name="TextBox 4"/>
          <p:cNvSpPr txBox="1"/>
          <p:nvPr/>
        </p:nvSpPr>
        <p:spPr>
          <a:xfrm>
            <a:off x="733425" y="3843220"/>
            <a:ext cx="10873281" cy="5491280"/>
          </a:xfrm>
          <a:prstGeom prst="rect">
            <a:avLst/>
          </a:prstGeom>
        </p:spPr>
        <p:txBody>
          <a:bodyPr lIns="0" tIns="0" rIns="0" bIns="0" rtlCol="0" anchor="t">
            <a:spAutoFit/>
          </a:bodyPr>
          <a:lstStyle/>
          <a:p>
            <a:pPr>
              <a:lnSpc>
                <a:spcPts val="4134"/>
              </a:lnSpc>
            </a:pPr>
            <a:r>
              <a:rPr lang="en-US" sz="3594" spc="140">
                <a:solidFill>
                  <a:srgbClr val="000000"/>
                </a:solidFill>
                <a:latin typeface="Montserrat"/>
              </a:rPr>
              <a:t>i. Naloxone hydrochloride (Narcan®️) is a medication that reverses an opioid overdose</a:t>
            </a:r>
          </a:p>
          <a:p>
            <a:pPr>
              <a:lnSpc>
                <a:spcPts val="4134"/>
              </a:lnSpc>
            </a:pPr>
            <a:endParaRPr lang="en-US" sz="3594" spc="140">
              <a:solidFill>
                <a:srgbClr val="000000"/>
              </a:solidFill>
              <a:latin typeface="Montserrat"/>
            </a:endParaRPr>
          </a:p>
          <a:p>
            <a:pPr>
              <a:lnSpc>
                <a:spcPts val="4134"/>
              </a:lnSpc>
            </a:pPr>
            <a:r>
              <a:rPr lang="en-US" sz="3594" spc="140">
                <a:solidFill>
                  <a:srgbClr val="000000"/>
                </a:solidFill>
                <a:latin typeface="Montserrat"/>
              </a:rPr>
              <a:t>ii. Works on </a:t>
            </a:r>
            <a:r>
              <a:rPr lang="en-US" sz="3594" spc="140">
                <a:solidFill>
                  <a:srgbClr val="000000"/>
                </a:solidFill>
                <a:latin typeface="Montserrat Bold"/>
              </a:rPr>
              <a:t>opioids,</a:t>
            </a:r>
            <a:r>
              <a:rPr lang="en-US" sz="3594" spc="140">
                <a:solidFill>
                  <a:srgbClr val="000000"/>
                </a:solidFill>
                <a:latin typeface="Montserrat"/>
              </a:rPr>
              <a:t> including fentanyl</a:t>
            </a:r>
          </a:p>
          <a:p>
            <a:pPr>
              <a:lnSpc>
                <a:spcPts val="4134"/>
              </a:lnSpc>
            </a:pPr>
            <a:endParaRPr lang="en-US" sz="3594" spc="140">
              <a:solidFill>
                <a:srgbClr val="000000"/>
              </a:solidFill>
              <a:latin typeface="Montserrat"/>
            </a:endParaRPr>
          </a:p>
          <a:p>
            <a:pPr>
              <a:lnSpc>
                <a:spcPts val="4134"/>
              </a:lnSpc>
            </a:pPr>
            <a:r>
              <a:rPr lang="en-US" sz="3594" spc="140">
                <a:solidFill>
                  <a:srgbClr val="000000"/>
                </a:solidFill>
                <a:latin typeface="Montserrat"/>
              </a:rPr>
              <a:t>iii.  Naloxone allows bystanders to prevent fatal overdoses</a:t>
            </a:r>
          </a:p>
          <a:p>
            <a:pPr>
              <a:lnSpc>
                <a:spcPts val="3546"/>
              </a:lnSpc>
            </a:pPr>
            <a:endParaRPr lang="en-US" sz="3594" spc="140">
              <a:solidFill>
                <a:srgbClr val="000000"/>
              </a:solidFill>
              <a:latin typeface="Montserrat"/>
            </a:endParaRPr>
          </a:p>
          <a:p>
            <a:pPr>
              <a:lnSpc>
                <a:spcPts val="3546"/>
              </a:lnSpc>
            </a:pPr>
            <a:endParaRPr lang="en-US" sz="3594" spc="140">
              <a:solidFill>
                <a:srgbClr val="000000"/>
              </a:solidFill>
              <a:latin typeface="Montserrat"/>
            </a:endParaRPr>
          </a:p>
          <a:p>
            <a:pPr>
              <a:lnSpc>
                <a:spcPts val="3546"/>
              </a:lnSpc>
              <a:spcBef>
                <a:spcPct val="0"/>
              </a:spcBef>
            </a:pPr>
            <a:endParaRPr lang="en-US" sz="3594" spc="140">
              <a:solidFill>
                <a:srgbClr val="000000"/>
              </a:solidFill>
              <a:latin typeface="Montserrat"/>
            </a:endParaRPr>
          </a:p>
        </p:txBody>
      </p:sp>
      <p:sp>
        <p:nvSpPr>
          <p:cNvPr id="5" name="TextBox 5"/>
          <p:cNvSpPr txBox="1"/>
          <p:nvPr/>
        </p:nvSpPr>
        <p:spPr>
          <a:xfrm>
            <a:off x="549129" y="105410"/>
            <a:ext cx="12798327" cy="3143250"/>
          </a:xfrm>
          <a:prstGeom prst="rect">
            <a:avLst/>
          </a:prstGeom>
        </p:spPr>
        <p:txBody>
          <a:bodyPr lIns="0" tIns="0" rIns="0" bIns="0" rtlCol="0" anchor="t">
            <a:spAutoFit/>
          </a:bodyPr>
          <a:lstStyle/>
          <a:p>
            <a:pPr algn="just">
              <a:lnSpc>
                <a:spcPts val="12599"/>
              </a:lnSpc>
            </a:pPr>
            <a:r>
              <a:rPr lang="en-US" sz="9000" spc="351">
                <a:solidFill>
                  <a:srgbClr val="64BBE9"/>
                </a:solidFill>
                <a:latin typeface="Anton"/>
              </a:rPr>
              <a:t>INTRODUCTION TO OVERDOSE PREVENTION &amp; RESPONSE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722930" y="333992"/>
            <a:ext cx="12842141" cy="9619015"/>
          </a:xfrm>
          <a:custGeom>
            <a:avLst/>
            <a:gdLst/>
            <a:ahLst/>
            <a:cxnLst/>
            <a:rect l="l" t="t" r="r" b="b"/>
            <a:pathLst>
              <a:path w="12842141" h="9619015">
                <a:moveTo>
                  <a:pt x="0" y="0"/>
                </a:moveTo>
                <a:lnTo>
                  <a:pt x="12842140" y="0"/>
                </a:lnTo>
                <a:lnTo>
                  <a:pt x="12842140" y="9619016"/>
                </a:lnTo>
                <a:lnTo>
                  <a:pt x="0" y="9619016"/>
                </a:lnTo>
                <a:lnTo>
                  <a:pt x="0" y="0"/>
                </a:lnTo>
                <a:close/>
              </a:path>
            </a:pathLst>
          </a:custGeom>
          <a:blipFill>
            <a:blip r:embed="rId3"/>
            <a:stretch>
              <a:fillRect/>
            </a:stretch>
          </a:blipFill>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62299" y="0"/>
            <a:ext cx="7733971" cy="10287000"/>
          </a:xfrm>
          <a:custGeom>
            <a:avLst/>
            <a:gdLst/>
            <a:ahLst/>
            <a:cxnLst/>
            <a:rect l="l" t="t" r="r" b="b"/>
            <a:pathLst>
              <a:path w="7733971" h="10287000">
                <a:moveTo>
                  <a:pt x="0" y="0"/>
                </a:moveTo>
                <a:lnTo>
                  <a:pt x="7733971" y="0"/>
                </a:lnTo>
                <a:lnTo>
                  <a:pt x="7733971" y="10287000"/>
                </a:lnTo>
                <a:lnTo>
                  <a:pt x="0" y="10287000"/>
                </a:lnTo>
                <a:lnTo>
                  <a:pt x="0" y="0"/>
                </a:lnTo>
                <a:close/>
              </a:path>
            </a:pathLst>
          </a:custGeom>
          <a:blipFill>
            <a:blip r:embed="rId3"/>
            <a:stretch>
              <a:fillRect t="-145" b="-145"/>
            </a:stretch>
          </a:blipFill>
        </p:spPr>
        <p:txBody>
          <a:bodyPr/>
          <a:lstStyle/>
          <a:p>
            <a:endParaRPr lang="en-US"/>
          </a:p>
        </p:txBody>
      </p:sp>
      <p:grpSp>
        <p:nvGrpSpPr>
          <p:cNvPr id="3" name="Group 3"/>
          <p:cNvGrpSpPr/>
          <p:nvPr/>
        </p:nvGrpSpPr>
        <p:grpSpPr>
          <a:xfrm>
            <a:off x="0" y="0"/>
            <a:ext cx="9144000" cy="10287000"/>
            <a:chOff x="0" y="0"/>
            <a:chExt cx="2408296" cy="2709333"/>
          </a:xfrm>
        </p:grpSpPr>
        <p:sp>
          <p:nvSpPr>
            <p:cNvPr id="4" name="Freeform 4"/>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solidFill>
              <a:srgbClr val="64BBE9"/>
            </a:solidFill>
          </p:spPr>
          <p:txBody>
            <a:bodyPr/>
            <a:lstStyle/>
            <a:p>
              <a:endParaRPr lang="en-US"/>
            </a:p>
          </p:txBody>
        </p:sp>
        <p:sp>
          <p:nvSpPr>
            <p:cNvPr id="5" name="TextBox 5"/>
            <p:cNvSpPr txBox="1"/>
            <p:nvPr/>
          </p:nvSpPr>
          <p:spPr>
            <a:xfrm>
              <a:off x="0" y="-38100"/>
              <a:ext cx="2408296" cy="2747433"/>
            </a:xfrm>
            <a:prstGeom prst="rect">
              <a:avLst/>
            </a:prstGeom>
          </p:spPr>
          <p:txBody>
            <a:bodyPr lIns="50800" tIns="50800" rIns="50800" bIns="50800" rtlCol="0" anchor="ctr"/>
            <a:lstStyle/>
            <a:p>
              <a:pPr algn="ctr">
                <a:lnSpc>
                  <a:spcPts val="2659"/>
                </a:lnSpc>
                <a:spcBef>
                  <a:spcPct val="0"/>
                </a:spcBef>
              </a:pPr>
              <a:endParaRPr/>
            </a:p>
          </p:txBody>
        </p:sp>
      </p:grpSp>
      <p:sp>
        <p:nvSpPr>
          <p:cNvPr id="6" name="TextBox 6"/>
          <p:cNvSpPr txBox="1"/>
          <p:nvPr/>
        </p:nvSpPr>
        <p:spPr>
          <a:xfrm>
            <a:off x="1095301" y="923925"/>
            <a:ext cx="6953399" cy="855346"/>
          </a:xfrm>
          <a:prstGeom prst="rect">
            <a:avLst/>
          </a:prstGeom>
        </p:spPr>
        <p:txBody>
          <a:bodyPr lIns="0" tIns="0" rIns="0" bIns="0" rtlCol="0" anchor="t">
            <a:spAutoFit/>
          </a:bodyPr>
          <a:lstStyle/>
          <a:p>
            <a:pPr algn="ctr">
              <a:lnSpc>
                <a:spcPts val="6929"/>
              </a:lnSpc>
            </a:pPr>
            <a:r>
              <a:rPr lang="en-US" sz="4949">
                <a:solidFill>
                  <a:srgbClr val="FFFFFF"/>
                </a:solidFill>
                <a:latin typeface="Roboto Bold"/>
              </a:rPr>
              <a:t>GOOD SAMARITAN LAW</a:t>
            </a:r>
          </a:p>
        </p:txBody>
      </p:sp>
      <p:sp>
        <p:nvSpPr>
          <p:cNvPr id="7" name="TextBox 7"/>
          <p:cNvSpPr txBox="1"/>
          <p:nvPr/>
        </p:nvSpPr>
        <p:spPr>
          <a:xfrm>
            <a:off x="0" y="2336165"/>
            <a:ext cx="9144000" cy="5538471"/>
          </a:xfrm>
          <a:prstGeom prst="rect">
            <a:avLst/>
          </a:prstGeom>
        </p:spPr>
        <p:txBody>
          <a:bodyPr lIns="0" tIns="0" rIns="0" bIns="0" rtlCol="0" anchor="t">
            <a:spAutoFit/>
          </a:bodyPr>
          <a:lstStyle/>
          <a:p>
            <a:pPr algn="ctr">
              <a:lnSpc>
                <a:spcPts val="5529"/>
              </a:lnSpc>
            </a:pPr>
            <a:r>
              <a:rPr lang="en-US" sz="3949">
                <a:solidFill>
                  <a:srgbClr val="FFFFFF"/>
                </a:solidFill>
                <a:latin typeface="Montserrat"/>
              </a:rPr>
              <a:t>The Good Samaritan Law protects the individual seeking emergency medical services and the person receiving medical attention from drug possession charges in certain circumstances. </a:t>
            </a:r>
          </a:p>
          <a:p>
            <a:pPr algn="ctr">
              <a:lnSpc>
                <a:spcPts val="5529"/>
              </a:lnSpc>
            </a:pPr>
            <a:endParaRPr lang="en-US" sz="3949">
              <a:solidFill>
                <a:srgbClr val="FFFFFF"/>
              </a:solidFill>
              <a:latin typeface="Montserrat"/>
            </a:endParaRPr>
          </a:p>
          <a:p>
            <a:pPr algn="ctr">
              <a:lnSpc>
                <a:spcPts val="5529"/>
              </a:lnSpc>
            </a:pPr>
            <a:endParaRPr lang="en-US" sz="3949">
              <a:solidFill>
                <a:srgbClr val="FFFFFF"/>
              </a:solidFill>
              <a:latin typeface="Montserra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429125"/>
            <a:chOff x="0" y="0"/>
            <a:chExt cx="4816593" cy="2746765"/>
          </a:xfrm>
        </p:grpSpPr>
        <p:sp>
          <p:nvSpPr>
            <p:cNvPr id="3" name="Freeform 3"/>
            <p:cNvSpPr/>
            <p:nvPr/>
          </p:nvSpPr>
          <p:spPr>
            <a:xfrm>
              <a:off x="0" y="0"/>
              <a:ext cx="4816592" cy="2746765"/>
            </a:xfrm>
            <a:custGeom>
              <a:avLst/>
              <a:gdLst/>
              <a:ahLst/>
              <a:cxnLst/>
              <a:rect l="l" t="t" r="r" b="b"/>
              <a:pathLst>
                <a:path w="4816592" h="2746765">
                  <a:moveTo>
                    <a:pt x="0" y="0"/>
                  </a:moveTo>
                  <a:lnTo>
                    <a:pt x="4816592" y="0"/>
                  </a:lnTo>
                  <a:lnTo>
                    <a:pt x="4816592" y="2746765"/>
                  </a:lnTo>
                  <a:lnTo>
                    <a:pt x="0" y="2746765"/>
                  </a:lnTo>
                  <a:close/>
                </a:path>
              </a:pathLst>
            </a:custGeom>
            <a:solidFill>
              <a:srgbClr val="FFFFFF"/>
            </a:solidFill>
          </p:spPr>
          <p:txBody>
            <a:bodyPr/>
            <a:lstStyle/>
            <a:p>
              <a:endParaRPr lang="en-US"/>
            </a:p>
          </p:txBody>
        </p:sp>
        <p:sp>
          <p:nvSpPr>
            <p:cNvPr id="4" name="TextBox 4"/>
            <p:cNvSpPr txBox="1"/>
            <p:nvPr/>
          </p:nvSpPr>
          <p:spPr>
            <a:xfrm>
              <a:off x="0" y="-47625"/>
              <a:ext cx="4816593" cy="2794390"/>
            </a:xfrm>
            <a:prstGeom prst="rect">
              <a:avLst/>
            </a:prstGeom>
          </p:spPr>
          <p:txBody>
            <a:bodyPr lIns="50800" tIns="50800" rIns="50800" bIns="50800" rtlCol="0" anchor="ctr"/>
            <a:lstStyle/>
            <a:p>
              <a:pPr>
                <a:lnSpc>
                  <a:spcPts val="4059"/>
                </a:lnSpc>
              </a:pPr>
              <a:r>
                <a:rPr lang="en-US" sz="2899">
                  <a:solidFill>
                    <a:srgbClr val="000000"/>
                  </a:solidFill>
                  <a:latin typeface="Montserrat Bold"/>
                </a:rPr>
                <a:t>SUMMARY OF MICHIGAN LEGAL AMENDMENTS REGARDING NALOXONE</a:t>
              </a:r>
            </a:p>
            <a:p>
              <a:pPr>
                <a:lnSpc>
                  <a:spcPts val="4059"/>
                </a:lnSpc>
              </a:pPr>
              <a:endParaRPr lang="en-US" sz="2899">
                <a:solidFill>
                  <a:srgbClr val="000000"/>
                </a:solidFill>
                <a:latin typeface="Montserrat Bold"/>
              </a:endParaRPr>
            </a:p>
            <a:p>
              <a:pPr>
                <a:lnSpc>
                  <a:spcPts val="4059"/>
                </a:lnSpc>
              </a:pPr>
              <a:r>
                <a:rPr lang="en-US" sz="2899">
                  <a:solidFill>
                    <a:srgbClr val="000000"/>
                  </a:solidFill>
                  <a:ea typeface="Montserrat Light"/>
                </a:rPr>
                <a:t>● Naloxone can be prescribed to an individual or an organization to distribute or administer it to another person. (2014 PA 311)</a:t>
              </a:r>
            </a:p>
            <a:p>
              <a:pPr>
                <a:lnSpc>
                  <a:spcPts val="4059"/>
                </a:lnSpc>
              </a:pPr>
              <a:r>
                <a:rPr lang="en-US" sz="2899">
                  <a:solidFill>
                    <a:srgbClr val="000000"/>
                  </a:solidFill>
                  <a:ea typeface="Montserrat Light"/>
                </a:rPr>
                <a:t>● Individuals who prescribe, dispense and administer naloxone are protected from civil and criminal liability for injuries or death related to those actions. (2014 PA 313,314)</a:t>
              </a:r>
            </a:p>
            <a:p>
              <a:pPr>
                <a:lnSpc>
                  <a:spcPts val="4059"/>
                </a:lnSpc>
              </a:pPr>
              <a:r>
                <a:rPr lang="en-US" sz="2899">
                  <a:solidFill>
                    <a:srgbClr val="000000"/>
                  </a:solidFill>
                  <a:ea typeface="Montserrat Light"/>
                </a:rPr>
                <a:t>● Public schools are allowed to possess and administer naloxone if adequate policy and procedure are in place (2016 PA 384,385)</a:t>
              </a:r>
            </a:p>
            <a:p>
              <a:pPr>
                <a:lnSpc>
                  <a:spcPts val="4059"/>
                </a:lnSpc>
              </a:pPr>
              <a:r>
                <a:rPr lang="en-US" sz="2899">
                  <a:solidFill>
                    <a:srgbClr val="000000"/>
                  </a:solidFill>
                  <a:ea typeface="Montserrat Light"/>
                </a:rPr>
                <a:t>● Public schools are protected from civil and criminal liability related to the administration of naloxone (2019 PA 38)</a:t>
              </a:r>
            </a:p>
            <a:p>
              <a:pPr>
                <a:lnSpc>
                  <a:spcPts val="4059"/>
                </a:lnSpc>
              </a:pPr>
              <a:r>
                <a:rPr lang="en-US" sz="2899">
                  <a:solidFill>
                    <a:srgbClr val="000000"/>
                  </a:solidFill>
                  <a:ea typeface="Montserrat Light"/>
                </a:rPr>
                <a:t>● Michigan’s Chief Medical Officer can issue a standing order for naloxone. Under this order, anyone in the state can obtain naloxone through a participating pharmacy. (2016 PA 383) List of participating pharmacies: www.michigan.gov/opioids</a:t>
              </a:r>
            </a:p>
            <a:p>
              <a:pPr>
                <a:lnSpc>
                  <a:spcPts val="4059"/>
                </a:lnSpc>
              </a:pPr>
              <a:r>
                <a:rPr lang="en-US" sz="2899">
                  <a:solidFill>
                    <a:srgbClr val="000000"/>
                  </a:solidFill>
                  <a:ea typeface="Montserrat Light"/>
                </a:rPr>
                <a:t>● Government agencies and employees (including law enforcement) are allowed to possess, purchase, and dispense naloxone (2019 PA 39)</a:t>
              </a:r>
            </a:p>
            <a:p>
              <a:pPr>
                <a:lnSpc>
                  <a:spcPts val="4059"/>
                </a:lnSpc>
                <a:spcBef>
                  <a:spcPct val="0"/>
                </a:spcBef>
              </a:pPr>
              <a:r>
                <a:rPr lang="en-US" sz="2899">
                  <a:solidFill>
                    <a:srgbClr val="000000"/>
                  </a:solidFill>
                  <a:ea typeface="Montserrat Light"/>
                </a:rPr>
                <a:t>● Government agencies and employees are protected from criminal and civil liabilities for injury or death resulting from naloxone administration or from failure to administer naloxone. (2019 PA 39, 2020 PA 321)</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227941" y="1590195"/>
            <a:ext cx="11832118" cy="6916110"/>
          </a:xfrm>
          <a:prstGeom prst="rect">
            <a:avLst/>
          </a:prstGeom>
        </p:spPr>
        <p:txBody>
          <a:bodyPr lIns="0" tIns="0" rIns="0" bIns="0" rtlCol="0" anchor="t">
            <a:spAutoFit/>
          </a:bodyPr>
          <a:lstStyle/>
          <a:p>
            <a:pPr marL="0" lvl="0" indent="0" algn="ctr">
              <a:lnSpc>
                <a:spcPts val="13801"/>
              </a:lnSpc>
              <a:spcBef>
                <a:spcPct val="0"/>
              </a:spcBef>
            </a:pPr>
            <a:r>
              <a:rPr lang="en-US" sz="9858" u="none" strike="noStrike" spc="384">
                <a:solidFill>
                  <a:srgbClr val="64BBE9"/>
                </a:solidFill>
                <a:latin typeface="Anton"/>
              </a:rPr>
              <a:t>WHAT MEDICATIONS OR SUBSTANCES PEOPLE MIGHT OVERDOSE ON?</a:t>
            </a:r>
          </a:p>
          <a:p>
            <a:pPr marL="0" lvl="0" indent="0" algn="ctr">
              <a:lnSpc>
                <a:spcPts val="13801"/>
              </a:lnSpc>
              <a:spcBef>
                <a:spcPct val="0"/>
              </a:spcBef>
            </a:pPr>
            <a:endParaRPr lang="en-US" sz="9858" u="none" strike="noStrike" spc="384">
              <a:solidFill>
                <a:srgbClr val="64BBE9"/>
              </a:solidFill>
              <a:latin typeface="Anto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144000" cy="10287000"/>
            <a:chOff x="0" y="0"/>
            <a:chExt cx="2408296" cy="2709333"/>
          </a:xfrm>
        </p:grpSpPr>
        <p:sp>
          <p:nvSpPr>
            <p:cNvPr id="3" name="Freeform 3"/>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solidFill>
              <a:srgbClr val="64BBE9"/>
            </a:solidFill>
          </p:spPr>
          <p:txBody>
            <a:bodyPr/>
            <a:lstStyle/>
            <a:p>
              <a:endParaRPr lang="en-US"/>
            </a:p>
          </p:txBody>
        </p:sp>
        <p:sp>
          <p:nvSpPr>
            <p:cNvPr id="4" name="TextBox 4"/>
            <p:cNvSpPr txBox="1"/>
            <p:nvPr/>
          </p:nvSpPr>
          <p:spPr>
            <a:xfrm>
              <a:off x="0" y="-38100"/>
              <a:ext cx="2408296" cy="2747433"/>
            </a:xfrm>
            <a:prstGeom prst="rect">
              <a:avLst/>
            </a:prstGeom>
          </p:spPr>
          <p:txBody>
            <a:bodyPr lIns="50800" tIns="50800" rIns="50800" bIns="50800" rtlCol="0" anchor="ctr"/>
            <a:lstStyle/>
            <a:p>
              <a:pPr algn="ctr">
                <a:lnSpc>
                  <a:spcPts val="2659"/>
                </a:lnSpc>
                <a:spcBef>
                  <a:spcPct val="0"/>
                </a:spcBef>
              </a:pPr>
              <a:endParaRPr/>
            </a:p>
          </p:txBody>
        </p:sp>
      </p:grpSp>
      <p:sp>
        <p:nvSpPr>
          <p:cNvPr id="5" name="TextBox 5"/>
          <p:cNvSpPr txBox="1"/>
          <p:nvPr/>
        </p:nvSpPr>
        <p:spPr>
          <a:xfrm>
            <a:off x="1796348" y="117053"/>
            <a:ext cx="4833051" cy="2080894"/>
          </a:xfrm>
          <a:prstGeom prst="rect">
            <a:avLst/>
          </a:prstGeom>
        </p:spPr>
        <p:txBody>
          <a:bodyPr wrap="square" lIns="0" tIns="0" rIns="0" bIns="0" rtlCol="0" anchor="t">
            <a:spAutoFit/>
          </a:bodyPr>
          <a:lstStyle/>
          <a:p>
            <a:pPr algn="ctr">
              <a:lnSpc>
                <a:spcPts val="17080"/>
              </a:lnSpc>
              <a:spcBef>
                <a:spcPct val="0"/>
              </a:spcBef>
            </a:pPr>
            <a:r>
              <a:rPr lang="en-US" sz="12200" dirty="0">
                <a:solidFill>
                  <a:srgbClr val="FFFFFF"/>
                </a:solidFill>
                <a:latin typeface="Anton"/>
              </a:rPr>
              <a:t>OPIOIDS</a:t>
            </a:r>
          </a:p>
        </p:txBody>
      </p:sp>
      <p:sp>
        <p:nvSpPr>
          <p:cNvPr id="6" name="TextBox 6"/>
          <p:cNvSpPr txBox="1"/>
          <p:nvPr/>
        </p:nvSpPr>
        <p:spPr>
          <a:xfrm>
            <a:off x="9856592" y="98003"/>
            <a:ext cx="8262979" cy="2080894"/>
          </a:xfrm>
          <a:prstGeom prst="rect">
            <a:avLst/>
          </a:prstGeom>
        </p:spPr>
        <p:txBody>
          <a:bodyPr lIns="0" tIns="0" rIns="0" bIns="0" rtlCol="0" anchor="t">
            <a:spAutoFit/>
          </a:bodyPr>
          <a:lstStyle/>
          <a:p>
            <a:pPr algn="ctr">
              <a:lnSpc>
                <a:spcPts val="17080"/>
              </a:lnSpc>
              <a:spcBef>
                <a:spcPct val="0"/>
              </a:spcBef>
            </a:pPr>
            <a:r>
              <a:rPr lang="en-US" sz="12200">
                <a:solidFill>
                  <a:srgbClr val="64BBE9"/>
                </a:solidFill>
                <a:latin typeface="Anton"/>
              </a:rPr>
              <a:t>NON-OPIOIDS</a:t>
            </a:r>
          </a:p>
        </p:txBody>
      </p:sp>
      <p:sp>
        <p:nvSpPr>
          <p:cNvPr id="7" name="TextBox 7"/>
          <p:cNvSpPr txBox="1"/>
          <p:nvPr/>
        </p:nvSpPr>
        <p:spPr>
          <a:xfrm>
            <a:off x="2362200" y="2178897"/>
            <a:ext cx="4101703" cy="7521266"/>
          </a:xfrm>
          <a:prstGeom prst="rect">
            <a:avLst/>
          </a:prstGeom>
        </p:spPr>
        <p:txBody>
          <a:bodyPr lIns="0" tIns="0" rIns="0" bIns="0" rtlCol="0" anchor="t">
            <a:spAutoFit/>
          </a:bodyPr>
          <a:lstStyle/>
          <a:p>
            <a:pPr algn="ctr">
              <a:lnSpc>
                <a:spcPts val="5442"/>
              </a:lnSpc>
              <a:spcBef>
                <a:spcPct val="0"/>
              </a:spcBef>
            </a:pPr>
            <a:r>
              <a:rPr lang="en-US" sz="3887" dirty="0">
                <a:solidFill>
                  <a:srgbClr val="000000"/>
                </a:solidFill>
                <a:latin typeface="Montserrat Classic"/>
              </a:rPr>
              <a:t>Oxycodone</a:t>
            </a:r>
          </a:p>
          <a:p>
            <a:pPr algn="ctr">
              <a:lnSpc>
                <a:spcPts val="5442"/>
              </a:lnSpc>
              <a:spcBef>
                <a:spcPct val="0"/>
              </a:spcBef>
            </a:pPr>
            <a:r>
              <a:rPr lang="en-US" sz="3887" dirty="0">
                <a:solidFill>
                  <a:srgbClr val="000000"/>
                </a:solidFill>
                <a:latin typeface="Montserrat Classic"/>
              </a:rPr>
              <a:t>Oxymorphone</a:t>
            </a:r>
          </a:p>
          <a:p>
            <a:pPr algn="ctr">
              <a:lnSpc>
                <a:spcPts val="5442"/>
              </a:lnSpc>
              <a:spcBef>
                <a:spcPct val="0"/>
              </a:spcBef>
            </a:pPr>
            <a:r>
              <a:rPr lang="en-US" sz="3887" dirty="0">
                <a:solidFill>
                  <a:srgbClr val="000000"/>
                </a:solidFill>
                <a:latin typeface="Montserrat Classic"/>
              </a:rPr>
              <a:t>Hydrocodone</a:t>
            </a:r>
          </a:p>
          <a:p>
            <a:pPr algn="ctr">
              <a:lnSpc>
                <a:spcPts val="5442"/>
              </a:lnSpc>
              <a:spcBef>
                <a:spcPct val="0"/>
              </a:spcBef>
            </a:pPr>
            <a:r>
              <a:rPr lang="en-US" sz="3887" dirty="0">
                <a:solidFill>
                  <a:srgbClr val="000000"/>
                </a:solidFill>
                <a:latin typeface="Montserrat Classic"/>
              </a:rPr>
              <a:t>Hydromorphone</a:t>
            </a:r>
          </a:p>
          <a:p>
            <a:pPr algn="ctr">
              <a:lnSpc>
                <a:spcPts val="5442"/>
              </a:lnSpc>
              <a:spcBef>
                <a:spcPct val="0"/>
              </a:spcBef>
            </a:pPr>
            <a:r>
              <a:rPr lang="en-US" sz="3887" dirty="0">
                <a:solidFill>
                  <a:srgbClr val="000000"/>
                </a:solidFill>
                <a:latin typeface="Montserrat Classic"/>
              </a:rPr>
              <a:t>Fentanyl</a:t>
            </a:r>
          </a:p>
          <a:p>
            <a:pPr algn="ctr">
              <a:lnSpc>
                <a:spcPts val="5442"/>
              </a:lnSpc>
              <a:spcBef>
                <a:spcPct val="0"/>
              </a:spcBef>
            </a:pPr>
            <a:r>
              <a:rPr lang="en-US" sz="3887" dirty="0">
                <a:solidFill>
                  <a:srgbClr val="000000"/>
                </a:solidFill>
                <a:latin typeface="Montserrat Classic"/>
              </a:rPr>
              <a:t>Morphine</a:t>
            </a:r>
          </a:p>
          <a:p>
            <a:pPr algn="ctr">
              <a:lnSpc>
                <a:spcPts val="5442"/>
              </a:lnSpc>
              <a:spcBef>
                <a:spcPct val="0"/>
              </a:spcBef>
            </a:pPr>
            <a:r>
              <a:rPr lang="en-US" sz="3887" dirty="0">
                <a:solidFill>
                  <a:srgbClr val="000000"/>
                </a:solidFill>
                <a:latin typeface="Montserrat Classic"/>
              </a:rPr>
              <a:t>Codeine</a:t>
            </a:r>
          </a:p>
          <a:p>
            <a:pPr algn="ctr">
              <a:lnSpc>
                <a:spcPts val="5442"/>
              </a:lnSpc>
              <a:spcBef>
                <a:spcPct val="0"/>
              </a:spcBef>
            </a:pPr>
            <a:r>
              <a:rPr lang="en-US" sz="3887" dirty="0">
                <a:solidFill>
                  <a:srgbClr val="000000"/>
                </a:solidFill>
                <a:latin typeface="Montserrat Classic"/>
              </a:rPr>
              <a:t>Methadone</a:t>
            </a:r>
          </a:p>
          <a:p>
            <a:pPr algn="ctr">
              <a:lnSpc>
                <a:spcPts val="5442"/>
              </a:lnSpc>
              <a:spcBef>
                <a:spcPct val="0"/>
              </a:spcBef>
            </a:pPr>
            <a:r>
              <a:rPr lang="en-US" sz="3887" dirty="0">
                <a:solidFill>
                  <a:srgbClr val="000000"/>
                </a:solidFill>
                <a:latin typeface="Montserrat Classic"/>
              </a:rPr>
              <a:t>Tramadol</a:t>
            </a:r>
          </a:p>
          <a:p>
            <a:pPr algn="ctr">
              <a:lnSpc>
                <a:spcPts val="5442"/>
              </a:lnSpc>
              <a:spcBef>
                <a:spcPct val="0"/>
              </a:spcBef>
            </a:pPr>
            <a:r>
              <a:rPr lang="en-US" sz="3887" dirty="0">
                <a:solidFill>
                  <a:srgbClr val="000000"/>
                </a:solidFill>
                <a:latin typeface="Montserrat Classic"/>
              </a:rPr>
              <a:t>Buprenorphine</a:t>
            </a:r>
          </a:p>
          <a:p>
            <a:pPr algn="ctr">
              <a:lnSpc>
                <a:spcPts val="5442"/>
              </a:lnSpc>
              <a:spcBef>
                <a:spcPct val="0"/>
              </a:spcBef>
            </a:pPr>
            <a:r>
              <a:rPr lang="en-US" sz="3887" dirty="0">
                <a:solidFill>
                  <a:srgbClr val="000000"/>
                </a:solidFill>
                <a:latin typeface="Montserrat Classic"/>
              </a:rPr>
              <a:t>Heroin</a:t>
            </a:r>
          </a:p>
        </p:txBody>
      </p:sp>
      <p:sp>
        <p:nvSpPr>
          <p:cNvPr id="8" name="TextBox 8"/>
          <p:cNvSpPr txBox="1"/>
          <p:nvPr/>
        </p:nvSpPr>
        <p:spPr>
          <a:xfrm>
            <a:off x="9144000" y="2357671"/>
            <a:ext cx="9144000" cy="7521266"/>
          </a:xfrm>
          <a:prstGeom prst="rect">
            <a:avLst/>
          </a:prstGeom>
        </p:spPr>
        <p:txBody>
          <a:bodyPr lIns="0" tIns="0" rIns="0" bIns="0" rtlCol="0" anchor="t">
            <a:spAutoFit/>
          </a:bodyPr>
          <a:lstStyle/>
          <a:p>
            <a:pPr algn="ctr">
              <a:lnSpc>
                <a:spcPts val="5442"/>
              </a:lnSpc>
            </a:pPr>
            <a:r>
              <a:rPr lang="en-US" sz="3887">
                <a:solidFill>
                  <a:srgbClr val="000000"/>
                </a:solidFill>
                <a:latin typeface="Montserrat Classic"/>
              </a:rPr>
              <a:t>Cocaine</a:t>
            </a:r>
          </a:p>
          <a:p>
            <a:pPr algn="ctr">
              <a:lnSpc>
                <a:spcPts val="5442"/>
              </a:lnSpc>
            </a:pPr>
            <a:r>
              <a:rPr lang="en-US" sz="3887">
                <a:solidFill>
                  <a:srgbClr val="000000"/>
                </a:solidFill>
                <a:latin typeface="Montserrat Classic"/>
              </a:rPr>
              <a:t>Methamphetamine</a:t>
            </a:r>
          </a:p>
          <a:p>
            <a:pPr algn="ctr">
              <a:lnSpc>
                <a:spcPts val="5442"/>
              </a:lnSpc>
            </a:pPr>
            <a:r>
              <a:rPr lang="en-US" sz="3887">
                <a:solidFill>
                  <a:srgbClr val="000000"/>
                </a:solidFill>
                <a:latin typeface="Montserrat Classic"/>
              </a:rPr>
              <a:t>Psychostimulants (Adderall®, Ritalin®, Vyvanse®, Concerta®)</a:t>
            </a:r>
          </a:p>
          <a:p>
            <a:pPr algn="ctr">
              <a:lnSpc>
                <a:spcPts val="5442"/>
              </a:lnSpc>
            </a:pPr>
            <a:r>
              <a:rPr lang="en-US" sz="3887">
                <a:solidFill>
                  <a:srgbClr val="000000"/>
                </a:solidFill>
                <a:latin typeface="Montserrat Classic"/>
              </a:rPr>
              <a:t>Alcohol</a:t>
            </a:r>
          </a:p>
          <a:p>
            <a:pPr algn="ctr">
              <a:lnSpc>
                <a:spcPts val="5442"/>
              </a:lnSpc>
            </a:pPr>
            <a:r>
              <a:rPr lang="en-US" sz="3887">
                <a:solidFill>
                  <a:srgbClr val="000000"/>
                </a:solidFill>
                <a:latin typeface="Montserrat Classic"/>
              </a:rPr>
              <a:t>Marijuana</a:t>
            </a:r>
          </a:p>
          <a:p>
            <a:pPr algn="ctr">
              <a:lnSpc>
                <a:spcPts val="5442"/>
              </a:lnSpc>
            </a:pPr>
            <a:r>
              <a:rPr lang="en-US" sz="3887">
                <a:solidFill>
                  <a:srgbClr val="000000"/>
                </a:solidFill>
                <a:latin typeface="Montserrat Classic"/>
              </a:rPr>
              <a:t>Benzodiazepines (Xanax®, Klonopin®, Ativan®)</a:t>
            </a:r>
          </a:p>
          <a:p>
            <a:pPr algn="ctr">
              <a:lnSpc>
                <a:spcPts val="5442"/>
              </a:lnSpc>
            </a:pPr>
            <a:r>
              <a:rPr lang="en-US" sz="3887">
                <a:solidFill>
                  <a:srgbClr val="000000"/>
                </a:solidFill>
                <a:latin typeface="Montserrat Classic"/>
              </a:rPr>
              <a:t>Xylazine</a:t>
            </a:r>
          </a:p>
          <a:p>
            <a:pPr algn="ctr">
              <a:lnSpc>
                <a:spcPts val="5442"/>
              </a:lnSpc>
            </a:pPr>
            <a:r>
              <a:rPr lang="en-US" sz="3887">
                <a:solidFill>
                  <a:srgbClr val="000000"/>
                </a:solidFill>
                <a:latin typeface="Montserrat Classic"/>
              </a:rPr>
              <a:t>Ketamine</a:t>
            </a:r>
          </a:p>
          <a:p>
            <a:pPr algn="ctr">
              <a:lnSpc>
                <a:spcPts val="5442"/>
              </a:lnSpc>
              <a:spcBef>
                <a:spcPct val="0"/>
              </a:spcBef>
            </a:pPr>
            <a:endParaRPr lang="en-US" sz="3887">
              <a:solidFill>
                <a:srgbClr val="000000"/>
              </a:solidFill>
              <a:latin typeface="Montserrat Class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824450" y="3283608"/>
            <a:ext cx="13045974" cy="4072138"/>
          </a:xfrm>
          <a:prstGeom prst="rect">
            <a:avLst/>
          </a:prstGeom>
        </p:spPr>
        <p:txBody>
          <a:bodyPr lIns="0" tIns="0" rIns="0" bIns="0" rtlCol="0" anchor="t">
            <a:spAutoFit/>
          </a:bodyPr>
          <a:lstStyle/>
          <a:p>
            <a:pPr>
              <a:lnSpc>
                <a:spcPts val="8126"/>
              </a:lnSpc>
            </a:pPr>
            <a:r>
              <a:rPr lang="en-US" sz="5804" spc="226">
                <a:solidFill>
                  <a:srgbClr val="5E6066"/>
                </a:solidFill>
                <a:latin typeface="Anton"/>
              </a:rPr>
              <a:t>An overdose is when someone takes too much of a medication or substance that it starts to overwhelm the body causing it to shut down.</a:t>
            </a:r>
          </a:p>
        </p:txBody>
      </p:sp>
      <p:sp>
        <p:nvSpPr>
          <p:cNvPr id="3" name="TextBox 3"/>
          <p:cNvSpPr txBox="1"/>
          <p:nvPr/>
        </p:nvSpPr>
        <p:spPr>
          <a:xfrm>
            <a:off x="1028700" y="620525"/>
            <a:ext cx="17834798" cy="2080894"/>
          </a:xfrm>
          <a:prstGeom prst="rect">
            <a:avLst/>
          </a:prstGeom>
        </p:spPr>
        <p:txBody>
          <a:bodyPr lIns="0" tIns="0" rIns="0" bIns="0" rtlCol="0" anchor="t">
            <a:spAutoFit/>
          </a:bodyPr>
          <a:lstStyle/>
          <a:p>
            <a:pPr>
              <a:lnSpc>
                <a:spcPts val="17080"/>
              </a:lnSpc>
            </a:pPr>
            <a:r>
              <a:rPr lang="en-US" sz="12200" spc="475">
                <a:solidFill>
                  <a:srgbClr val="64BBE9"/>
                </a:solidFill>
                <a:latin typeface="Anton"/>
              </a:rPr>
              <a:t>DEFINING AN OVERDOSE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873389" y="3140067"/>
            <a:ext cx="13001239" cy="6756644"/>
          </a:xfrm>
          <a:prstGeom prst="rect">
            <a:avLst/>
          </a:prstGeom>
        </p:spPr>
        <p:txBody>
          <a:bodyPr lIns="0" tIns="0" rIns="0" bIns="0" rtlCol="0" anchor="t">
            <a:spAutoFit/>
          </a:bodyPr>
          <a:lstStyle/>
          <a:p>
            <a:pPr algn="ctr">
              <a:lnSpc>
                <a:spcPts val="13461"/>
              </a:lnSpc>
              <a:spcBef>
                <a:spcPct val="0"/>
              </a:spcBef>
            </a:pPr>
            <a:r>
              <a:rPr lang="en-US" sz="9615" u="sng">
                <a:solidFill>
                  <a:srgbClr val="64BBE9"/>
                </a:solidFill>
                <a:latin typeface="Anton"/>
                <a:hlinkClick r:id="rId2" tooltip="https://vimeo.com/209234988"/>
              </a:rPr>
              <a:t>VIDEO: GRAND RAPIDS RED PROJECT NALOXONE RESCUE TRAINING FOR THE COMMUNITY</a:t>
            </a:r>
            <a:r>
              <a:rPr lang="en-US" sz="9615">
                <a:solidFill>
                  <a:srgbClr val="64BBE9"/>
                </a:solidFill>
                <a:latin typeface="Anton"/>
              </a:rPr>
              <a:t> </a:t>
            </a:r>
          </a:p>
        </p:txBody>
      </p:sp>
      <p:sp>
        <p:nvSpPr>
          <p:cNvPr id="3" name="Freeform 3"/>
          <p:cNvSpPr/>
          <p:nvPr/>
        </p:nvSpPr>
        <p:spPr>
          <a:xfrm>
            <a:off x="5771487" y="162551"/>
            <a:ext cx="6435257" cy="2926440"/>
          </a:xfrm>
          <a:custGeom>
            <a:avLst/>
            <a:gdLst/>
            <a:ahLst/>
            <a:cxnLst/>
            <a:rect l="l" t="t" r="r" b="b"/>
            <a:pathLst>
              <a:path w="6435257" h="2926440">
                <a:moveTo>
                  <a:pt x="0" y="0"/>
                </a:moveTo>
                <a:lnTo>
                  <a:pt x="6435257" y="0"/>
                </a:lnTo>
                <a:lnTo>
                  <a:pt x="6435257" y="2926440"/>
                </a:lnTo>
                <a:lnTo>
                  <a:pt x="0" y="2926440"/>
                </a:lnTo>
                <a:lnTo>
                  <a:pt x="0" y="0"/>
                </a:lnTo>
                <a:close/>
              </a:path>
            </a:pathLst>
          </a:custGeom>
          <a:blipFill>
            <a:blip r:embed="rId3"/>
            <a:stretch>
              <a:fillRect/>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375250" y="3140067"/>
            <a:ext cx="11997517" cy="3355980"/>
          </a:xfrm>
          <a:prstGeom prst="rect">
            <a:avLst/>
          </a:prstGeom>
        </p:spPr>
        <p:txBody>
          <a:bodyPr lIns="0" tIns="0" rIns="0" bIns="0" rtlCol="0" anchor="t">
            <a:spAutoFit/>
          </a:bodyPr>
          <a:lstStyle/>
          <a:p>
            <a:pPr algn="ctr">
              <a:lnSpc>
                <a:spcPts val="13461"/>
              </a:lnSpc>
              <a:spcBef>
                <a:spcPct val="0"/>
              </a:spcBef>
            </a:pPr>
            <a:r>
              <a:rPr lang="en-US" sz="9615">
                <a:solidFill>
                  <a:srgbClr val="64BBE9"/>
                </a:solidFill>
                <a:latin typeface="Anton"/>
              </a:rPr>
              <a:t>IDENTIFYING RISK FACTORS </a:t>
            </a:r>
          </a:p>
          <a:p>
            <a:pPr algn="ctr">
              <a:lnSpc>
                <a:spcPts val="13461"/>
              </a:lnSpc>
              <a:spcBef>
                <a:spcPct val="0"/>
              </a:spcBef>
            </a:pPr>
            <a:r>
              <a:rPr lang="en-US" sz="9615">
                <a:solidFill>
                  <a:srgbClr val="64BBE9"/>
                </a:solidFill>
                <a:latin typeface="Anton"/>
              </a:rPr>
              <a:t>&amp; OVERDOSE PREVENTION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793792" y="424898"/>
            <a:ext cx="6700415" cy="9437204"/>
          </a:xfrm>
          <a:custGeom>
            <a:avLst/>
            <a:gdLst/>
            <a:ahLst/>
            <a:cxnLst/>
            <a:rect l="l" t="t" r="r" b="b"/>
            <a:pathLst>
              <a:path w="6700415" h="9437204">
                <a:moveTo>
                  <a:pt x="0" y="0"/>
                </a:moveTo>
                <a:lnTo>
                  <a:pt x="6700416" y="0"/>
                </a:lnTo>
                <a:lnTo>
                  <a:pt x="6700416" y="9437204"/>
                </a:lnTo>
                <a:lnTo>
                  <a:pt x="0" y="943720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8186738" y="1687724"/>
            <a:ext cx="1914525" cy="855346"/>
          </a:xfrm>
          <a:prstGeom prst="rect">
            <a:avLst/>
          </a:prstGeom>
        </p:spPr>
        <p:txBody>
          <a:bodyPr lIns="0" tIns="0" rIns="0" bIns="0" rtlCol="0" anchor="t">
            <a:spAutoFit/>
          </a:bodyPr>
          <a:lstStyle/>
          <a:p>
            <a:pPr algn="ctr">
              <a:lnSpc>
                <a:spcPts val="6929"/>
              </a:lnSpc>
            </a:pPr>
            <a:r>
              <a:rPr lang="en-US" sz="4949">
                <a:solidFill>
                  <a:srgbClr val="FFFFFF"/>
                </a:solidFill>
                <a:latin typeface="Roboto Bold"/>
              </a:rPr>
              <a:t>Mixing</a:t>
            </a:r>
          </a:p>
        </p:txBody>
      </p:sp>
      <p:sp>
        <p:nvSpPr>
          <p:cNvPr id="4" name="TextBox 4"/>
          <p:cNvSpPr txBox="1"/>
          <p:nvPr/>
        </p:nvSpPr>
        <p:spPr>
          <a:xfrm>
            <a:off x="6644566" y="2836544"/>
            <a:ext cx="4998868" cy="2306956"/>
          </a:xfrm>
          <a:prstGeom prst="rect">
            <a:avLst/>
          </a:prstGeom>
        </p:spPr>
        <p:txBody>
          <a:bodyPr lIns="0" tIns="0" rIns="0" bIns="0" rtlCol="0" anchor="t">
            <a:spAutoFit/>
          </a:bodyPr>
          <a:lstStyle/>
          <a:p>
            <a:pPr algn="ctr">
              <a:lnSpc>
                <a:spcPts val="4619"/>
              </a:lnSpc>
            </a:pPr>
            <a:r>
              <a:rPr lang="en-US" sz="3299">
                <a:solidFill>
                  <a:srgbClr val="FFFFFF"/>
                </a:solidFill>
                <a:latin typeface="Montserrat Bold"/>
              </a:rPr>
              <a:t>One medication or substance can amplify the effect(s) of the other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172822" y="195421"/>
            <a:ext cx="7104157" cy="10005854"/>
          </a:xfrm>
          <a:custGeom>
            <a:avLst/>
            <a:gdLst/>
            <a:ahLst/>
            <a:cxnLst/>
            <a:rect l="l" t="t" r="r" b="b"/>
            <a:pathLst>
              <a:path w="7104157" h="10005854">
                <a:moveTo>
                  <a:pt x="0" y="0"/>
                </a:moveTo>
                <a:lnTo>
                  <a:pt x="7104156" y="0"/>
                </a:lnTo>
                <a:lnTo>
                  <a:pt x="7104156" y="10005854"/>
                </a:lnTo>
                <a:lnTo>
                  <a:pt x="0" y="1000585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5521828" y="1990259"/>
            <a:ext cx="6272363" cy="3638551"/>
          </a:xfrm>
          <a:prstGeom prst="rect">
            <a:avLst/>
          </a:prstGeom>
        </p:spPr>
        <p:txBody>
          <a:bodyPr lIns="0" tIns="0" rIns="0" bIns="0" rtlCol="0" anchor="t">
            <a:spAutoFit/>
          </a:bodyPr>
          <a:lstStyle/>
          <a:p>
            <a:pPr algn="ctr">
              <a:lnSpc>
                <a:spcPts val="4199"/>
              </a:lnSpc>
            </a:pPr>
            <a:r>
              <a:rPr lang="en-US" sz="2999">
                <a:solidFill>
                  <a:srgbClr val="FFFFFF"/>
                </a:solidFill>
                <a:latin typeface="Montserrat Bold"/>
              </a:rPr>
              <a:t>A period of abstinence from an opioid results in a lower tolerance</a:t>
            </a:r>
          </a:p>
          <a:p>
            <a:pPr algn="ctr">
              <a:lnSpc>
                <a:spcPts val="4199"/>
              </a:lnSpc>
            </a:pPr>
            <a:r>
              <a:rPr lang="en-US" sz="2999">
                <a:solidFill>
                  <a:srgbClr val="FFFFFF"/>
                </a:solidFill>
                <a:latin typeface="Montserrat Bold"/>
              </a:rPr>
              <a:t> This increases the risk of an overdose if the individual introduces the same dose prior to the abstinence </a:t>
            </a:r>
          </a:p>
        </p:txBody>
      </p:sp>
      <p:sp>
        <p:nvSpPr>
          <p:cNvPr id="4" name="TextBox 4"/>
          <p:cNvSpPr txBox="1"/>
          <p:nvPr/>
        </p:nvSpPr>
        <p:spPr>
          <a:xfrm>
            <a:off x="7249492" y="1020613"/>
            <a:ext cx="2836515" cy="855346"/>
          </a:xfrm>
          <a:prstGeom prst="rect">
            <a:avLst/>
          </a:prstGeom>
        </p:spPr>
        <p:txBody>
          <a:bodyPr lIns="0" tIns="0" rIns="0" bIns="0" rtlCol="0" anchor="t">
            <a:spAutoFit/>
          </a:bodyPr>
          <a:lstStyle/>
          <a:p>
            <a:pPr algn="ctr">
              <a:lnSpc>
                <a:spcPts val="6929"/>
              </a:lnSpc>
            </a:pPr>
            <a:r>
              <a:rPr lang="en-US" sz="4949">
                <a:solidFill>
                  <a:srgbClr val="FFFFFF"/>
                </a:solidFill>
                <a:latin typeface="Roboto Bold"/>
              </a:rPr>
              <a:t>Tolerance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321909" y="140573"/>
            <a:ext cx="7104157" cy="10005854"/>
          </a:xfrm>
          <a:custGeom>
            <a:avLst/>
            <a:gdLst/>
            <a:ahLst/>
            <a:cxnLst/>
            <a:rect l="l" t="t" r="r" b="b"/>
            <a:pathLst>
              <a:path w="7104157" h="10005854">
                <a:moveTo>
                  <a:pt x="0" y="0"/>
                </a:moveTo>
                <a:lnTo>
                  <a:pt x="7104156" y="0"/>
                </a:lnTo>
                <a:lnTo>
                  <a:pt x="7104156" y="10005854"/>
                </a:lnTo>
                <a:lnTo>
                  <a:pt x="0" y="1000585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7881879" y="1232023"/>
            <a:ext cx="1984216" cy="855346"/>
          </a:xfrm>
          <a:prstGeom prst="rect">
            <a:avLst/>
          </a:prstGeom>
        </p:spPr>
        <p:txBody>
          <a:bodyPr lIns="0" tIns="0" rIns="0" bIns="0" rtlCol="0" anchor="t">
            <a:spAutoFit/>
          </a:bodyPr>
          <a:lstStyle/>
          <a:p>
            <a:pPr algn="ctr">
              <a:lnSpc>
                <a:spcPts val="6929"/>
              </a:lnSpc>
            </a:pPr>
            <a:r>
              <a:rPr lang="en-US" sz="4949">
                <a:solidFill>
                  <a:srgbClr val="FFFFFF"/>
                </a:solidFill>
                <a:latin typeface="Roboto Bold"/>
              </a:rPr>
              <a:t>Quality</a:t>
            </a:r>
          </a:p>
        </p:txBody>
      </p:sp>
      <p:sp>
        <p:nvSpPr>
          <p:cNvPr id="4" name="TextBox 4"/>
          <p:cNvSpPr txBox="1"/>
          <p:nvPr/>
        </p:nvSpPr>
        <p:spPr>
          <a:xfrm>
            <a:off x="5549432" y="2323992"/>
            <a:ext cx="6649111" cy="3031401"/>
          </a:xfrm>
          <a:prstGeom prst="rect">
            <a:avLst/>
          </a:prstGeom>
        </p:spPr>
        <p:txBody>
          <a:bodyPr lIns="0" tIns="0" rIns="0" bIns="0" rtlCol="0" anchor="t">
            <a:spAutoFit/>
          </a:bodyPr>
          <a:lstStyle/>
          <a:p>
            <a:pPr marL="621157" lvl="1" indent="-310579">
              <a:lnSpc>
                <a:spcPts val="4027"/>
              </a:lnSpc>
              <a:buFont typeface="Arial"/>
              <a:buChar char="•"/>
            </a:pPr>
            <a:r>
              <a:rPr lang="en-US" sz="2877">
                <a:solidFill>
                  <a:srgbClr val="FFFFFF"/>
                </a:solidFill>
                <a:latin typeface="Montserrat Bold"/>
              </a:rPr>
              <a:t>Prescription medications are regulated </a:t>
            </a:r>
          </a:p>
          <a:p>
            <a:pPr marL="621157" lvl="1" indent="-310579">
              <a:lnSpc>
                <a:spcPts val="4027"/>
              </a:lnSpc>
              <a:buFont typeface="Arial"/>
              <a:buChar char="•"/>
            </a:pPr>
            <a:r>
              <a:rPr lang="en-US" sz="2877">
                <a:solidFill>
                  <a:srgbClr val="FFFFFF"/>
                </a:solidFill>
                <a:latin typeface="Montserrat Bold"/>
              </a:rPr>
              <a:t>Illicit drugs, such as heroin and synthetic fentanyl are not regulated. The potency is undetectable to the naked eye.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334665" y="0"/>
            <a:ext cx="7104157" cy="10005854"/>
          </a:xfrm>
          <a:custGeom>
            <a:avLst/>
            <a:gdLst/>
            <a:ahLst/>
            <a:cxnLst/>
            <a:rect l="l" t="t" r="r" b="b"/>
            <a:pathLst>
              <a:path w="7104157" h="10005854">
                <a:moveTo>
                  <a:pt x="0" y="0"/>
                </a:moveTo>
                <a:lnTo>
                  <a:pt x="7104157" y="0"/>
                </a:lnTo>
                <a:lnTo>
                  <a:pt x="7104157" y="10005854"/>
                </a:lnTo>
                <a:lnTo>
                  <a:pt x="0" y="1000585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7182885" y="923925"/>
            <a:ext cx="3407718" cy="855346"/>
          </a:xfrm>
          <a:prstGeom prst="rect">
            <a:avLst/>
          </a:prstGeom>
        </p:spPr>
        <p:txBody>
          <a:bodyPr lIns="0" tIns="0" rIns="0" bIns="0" rtlCol="0" anchor="t">
            <a:spAutoFit/>
          </a:bodyPr>
          <a:lstStyle/>
          <a:p>
            <a:pPr algn="ctr">
              <a:lnSpc>
                <a:spcPts val="6929"/>
              </a:lnSpc>
            </a:pPr>
            <a:r>
              <a:rPr lang="en-US" sz="4949" dirty="0">
                <a:solidFill>
                  <a:srgbClr val="FFFFFF"/>
                </a:solidFill>
                <a:latin typeface="Roboto Bold"/>
              </a:rPr>
              <a:t>Using Alone</a:t>
            </a:r>
          </a:p>
        </p:txBody>
      </p:sp>
      <p:sp>
        <p:nvSpPr>
          <p:cNvPr id="4" name="TextBox 4"/>
          <p:cNvSpPr txBox="1"/>
          <p:nvPr/>
        </p:nvSpPr>
        <p:spPr>
          <a:xfrm>
            <a:off x="6387309" y="2552699"/>
            <a:ext cx="4966491" cy="3192028"/>
          </a:xfrm>
          <a:prstGeom prst="rect">
            <a:avLst/>
          </a:prstGeom>
        </p:spPr>
        <p:txBody>
          <a:bodyPr wrap="square" lIns="0" tIns="0" rIns="0" bIns="0" rtlCol="0" anchor="t">
            <a:spAutoFit/>
          </a:bodyPr>
          <a:lstStyle/>
          <a:p>
            <a:pPr algn="ctr">
              <a:lnSpc>
                <a:spcPts val="4199"/>
              </a:lnSpc>
            </a:pPr>
            <a:r>
              <a:rPr lang="en-US" sz="2999" dirty="0">
                <a:solidFill>
                  <a:srgbClr val="FFFFFF"/>
                </a:solidFill>
                <a:latin typeface="Montserrat Bold"/>
              </a:rPr>
              <a:t>Using alone does not put an individual at risk of an overdose, but it increases the risk of a fatal overdose, as no one is there to respond.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753600" y="0"/>
            <a:ext cx="7104157" cy="10005854"/>
          </a:xfrm>
          <a:custGeom>
            <a:avLst/>
            <a:gdLst/>
            <a:ahLst/>
            <a:cxnLst/>
            <a:rect l="l" t="t" r="r" b="b"/>
            <a:pathLst>
              <a:path w="7104157" h="10005854">
                <a:moveTo>
                  <a:pt x="0" y="0"/>
                </a:moveTo>
                <a:lnTo>
                  <a:pt x="7104157" y="0"/>
                </a:lnTo>
                <a:lnTo>
                  <a:pt x="7104157" y="10005854"/>
                </a:lnTo>
                <a:lnTo>
                  <a:pt x="0" y="1000585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9372600" y="0"/>
            <a:ext cx="8169216" cy="1744067"/>
          </a:xfrm>
          <a:prstGeom prst="rect">
            <a:avLst/>
          </a:prstGeom>
        </p:spPr>
        <p:txBody>
          <a:bodyPr wrap="square" lIns="0" tIns="0" rIns="0" bIns="0" rtlCol="0" anchor="t">
            <a:spAutoFit/>
          </a:bodyPr>
          <a:lstStyle/>
          <a:p>
            <a:pPr algn="ctr">
              <a:lnSpc>
                <a:spcPts val="7237"/>
              </a:lnSpc>
            </a:pPr>
            <a:endParaRPr dirty="0"/>
          </a:p>
          <a:p>
            <a:pPr algn="ctr">
              <a:lnSpc>
                <a:spcPts val="7237"/>
              </a:lnSpc>
            </a:pPr>
            <a:r>
              <a:rPr lang="en-US" sz="4000" dirty="0">
                <a:solidFill>
                  <a:srgbClr val="FFFFFF"/>
                </a:solidFill>
                <a:latin typeface="Roboto Bold"/>
              </a:rPr>
              <a:t>Signs &amp; Symptoms</a:t>
            </a:r>
          </a:p>
        </p:txBody>
      </p:sp>
      <p:sp>
        <p:nvSpPr>
          <p:cNvPr id="4" name="TextBox 4"/>
          <p:cNvSpPr txBox="1"/>
          <p:nvPr/>
        </p:nvSpPr>
        <p:spPr>
          <a:xfrm>
            <a:off x="718438" y="2395227"/>
            <a:ext cx="9317814" cy="5306046"/>
          </a:xfrm>
          <a:prstGeom prst="rect">
            <a:avLst/>
          </a:prstGeom>
        </p:spPr>
        <p:txBody>
          <a:bodyPr lIns="0" tIns="0" rIns="0" bIns="0" rtlCol="0" anchor="t">
            <a:spAutoFit/>
          </a:bodyPr>
          <a:lstStyle/>
          <a:p>
            <a:pPr>
              <a:lnSpc>
                <a:spcPts val="14140"/>
              </a:lnSpc>
            </a:pPr>
            <a:r>
              <a:rPr lang="en-US" sz="10100" spc="393">
                <a:solidFill>
                  <a:srgbClr val="64BBE9"/>
                </a:solidFill>
                <a:latin typeface="Anton"/>
              </a:rPr>
              <a:t>RECOGNIZING </a:t>
            </a:r>
          </a:p>
          <a:p>
            <a:pPr>
              <a:lnSpc>
                <a:spcPts val="14140"/>
              </a:lnSpc>
            </a:pPr>
            <a:r>
              <a:rPr lang="en-US" sz="10100" spc="393">
                <a:solidFill>
                  <a:srgbClr val="64BBE9"/>
                </a:solidFill>
                <a:latin typeface="Anton"/>
              </a:rPr>
              <a:t>AN OPIOID OVERDOSE</a:t>
            </a:r>
          </a:p>
        </p:txBody>
      </p:sp>
      <p:sp>
        <p:nvSpPr>
          <p:cNvPr id="5" name="TextBox 5"/>
          <p:cNvSpPr txBox="1"/>
          <p:nvPr/>
        </p:nvSpPr>
        <p:spPr>
          <a:xfrm>
            <a:off x="10036253" y="1926352"/>
            <a:ext cx="6499148" cy="3584262"/>
          </a:xfrm>
          <a:prstGeom prst="rect">
            <a:avLst/>
          </a:prstGeom>
        </p:spPr>
        <p:txBody>
          <a:bodyPr wrap="square" lIns="0" tIns="0" rIns="0" bIns="0" rtlCol="0" anchor="t">
            <a:spAutoFit/>
          </a:bodyPr>
          <a:lstStyle/>
          <a:p>
            <a:pPr marL="604519" lvl="1" indent="-302260">
              <a:lnSpc>
                <a:spcPts val="3919"/>
              </a:lnSpc>
              <a:buFont typeface="Arial"/>
              <a:buChar char="•"/>
            </a:pPr>
            <a:r>
              <a:rPr lang="en-US" sz="2799" u="sng" dirty="0">
                <a:solidFill>
                  <a:srgbClr val="FF3131"/>
                </a:solidFill>
                <a:latin typeface="Montserrat Bold"/>
              </a:rPr>
              <a:t>Unresponsive</a:t>
            </a:r>
          </a:p>
          <a:p>
            <a:pPr marL="604519" lvl="1" indent="-302260">
              <a:lnSpc>
                <a:spcPts val="3919"/>
              </a:lnSpc>
              <a:buFont typeface="Arial"/>
              <a:buChar char="•"/>
            </a:pPr>
            <a:r>
              <a:rPr lang="en-US" sz="2799" dirty="0">
                <a:solidFill>
                  <a:srgbClr val="FFFFFF"/>
                </a:solidFill>
                <a:latin typeface="Montserrat Bold"/>
              </a:rPr>
              <a:t>Blue lips</a:t>
            </a:r>
          </a:p>
          <a:p>
            <a:pPr marL="604519" lvl="1" indent="-302260">
              <a:lnSpc>
                <a:spcPts val="3919"/>
              </a:lnSpc>
              <a:buFont typeface="Arial"/>
              <a:buChar char="•"/>
            </a:pPr>
            <a:r>
              <a:rPr lang="en-US" sz="2799" dirty="0">
                <a:solidFill>
                  <a:srgbClr val="FFFFFF"/>
                </a:solidFill>
                <a:latin typeface="Montserrat Bold"/>
              </a:rPr>
              <a:t>Blue/gray skin</a:t>
            </a:r>
          </a:p>
          <a:p>
            <a:pPr marL="604519" lvl="1" indent="-302260">
              <a:lnSpc>
                <a:spcPts val="3919"/>
              </a:lnSpc>
              <a:buFont typeface="Arial"/>
              <a:buChar char="•"/>
            </a:pPr>
            <a:r>
              <a:rPr lang="en-US" sz="2799" dirty="0">
                <a:solidFill>
                  <a:srgbClr val="FFFFFF"/>
                </a:solidFill>
                <a:latin typeface="Montserrat Bold"/>
              </a:rPr>
              <a:t>Foaming at the mouth</a:t>
            </a:r>
          </a:p>
          <a:p>
            <a:pPr marL="604519" lvl="1" indent="-302260">
              <a:lnSpc>
                <a:spcPts val="3919"/>
              </a:lnSpc>
              <a:buFont typeface="Arial"/>
              <a:buChar char="•"/>
            </a:pPr>
            <a:r>
              <a:rPr lang="en-US" sz="2799" dirty="0">
                <a:solidFill>
                  <a:srgbClr val="FFFFFF"/>
                </a:solidFill>
                <a:latin typeface="Montserrat Bold"/>
              </a:rPr>
              <a:t>Loud snoring/gurgling sounds</a:t>
            </a:r>
          </a:p>
          <a:p>
            <a:pPr marL="604519" lvl="1" indent="-302260">
              <a:lnSpc>
                <a:spcPts val="3919"/>
              </a:lnSpc>
              <a:buFont typeface="Arial"/>
              <a:buChar char="•"/>
            </a:pPr>
            <a:r>
              <a:rPr lang="en-US" sz="2799" dirty="0">
                <a:solidFill>
                  <a:srgbClr val="FFFFFF"/>
                </a:solidFill>
                <a:latin typeface="Montserrat Bold"/>
              </a:rPr>
              <a:t>Slow or not breathing</a:t>
            </a:r>
          </a:p>
          <a:p>
            <a:pPr marL="604519" lvl="1" indent="-302260">
              <a:lnSpc>
                <a:spcPts val="3919"/>
              </a:lnSpc>
              <a:buFont typeface="Arial"/>
              <a:buChar char="•"/>
            </a:pPr>
            <a:r>
              <a:rPr lang="en-US" sz="2799" dirty="0">
                <a:solidFill>
                  <a:srgbClr val="FFFFFF"/>
                </a:solidFill>
                <a:latin typeface="Montserrat Bold"/>
              </a:rPr>
              <a:t>Eyes rolled back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04646" y="83423"/>
            <a:ext cx="7104157" cy="10005854"/>
          </a:xfrm>
          <a:custGeom>
            <a:avLst/>
            <a:gdLst/>
            <a:ahLst/>
            <a:cxnLst/>
            <a:rect l="l" t="t" r="r" b="b"/>
            <a:pathLst>
              <a:path w="7104157" h="10005854">
                <a:moveTo>
                  <a:pt x="0" y="0"/>
                </a:moveTo>
                <a:lnTo>
                  <a:pt x="7104157" y="0"/>
                </a:lnTo>
                <a:lnTo>
                  <a:pt x="7104157" y="10005854"/>
                </a:lnTo>
                <a:lnTo>
                  <a:pt x="0" y="1000585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10859904" y="1109425"/>
            <a:ext cx="4974590" cy="4360546"/>
          </a:xfrm>
          <a:prstGeom prst="rect">
            <a:avLst/>
          </a:prstGeom>
        </p:spPr>
        <p:txBody>
          <a:bodyPr lIns="0" tIns="0" rIns="0" bIns="0" rtlCol="0" anchor="t">
            <a:spAutoFit/>
          </a:bodyPr>
          <a:lstStyle/>
          <a:p>
            <a:pPr algn="ctr">
              <a:lnSpc>
                <a:spcPts val="6929"/>
              </a:lnSpc>
            </a:pPr>
            <a:r>
              <a:rPr lang="en-US" sz="4000" dirty="0">
                <a:solidFill>
                  <a:srgbClr val="FFFFFF"/>
                </a:solidFill>
                <a:latin typeface="Roboto Bold"/>
              </a:rPr>
              <a:t>Assess (Call 911)</a:t>
            </a:r>
          </a:p>
          <a:p>
            <a:pPr algn="ctr">
              <a:lnSpc>
                <a:spcPts val="6929"/>
              </a:lnSpc>
            </a:pPr>
            <a:endParaRPr lang="en-US" sz="4000" dirty="0">
              <a:solidFill>
                <a:srgbClr val="FFFFFF"/>
              </a:solidFill>
              <a:latin typeface="Roboto Bold"/>
            </a:endParaRPr>
          </a:p>
          <a:p>
            <a:pPr algn="ctr">
              <a:lnSpc>
                <a:spcPts val="6929"/>
              </a:lnSpc>
            </a:pPr>
            <a:r>
              <a:rPr lang="en-US" sz="4000" dirty="0">
                <a:solidFill>
                  <a:srgbClr val="FFFFFF"/>
                </a:solidFill>
                <a:latin typeface="Roboto Bold"/>
              </a:rPr>
              <a:t>Administer</a:t>
            </a:r>
          </a:p>
          <a:p>
            <a:pPr algn="ctr">
              <a:lnSpc>
                <a:spcPts val="6929"/>
              </a:lnSpc>
            </a:pPr>
            <a:endParaRPr lang="en-US" sz="4000" dirty="0">
              <a:solidFill>
                <a:srgbClr val="FFFFFF"/>
              </a:solidFill>
              <a:latin typeface="Roboto Bold"/>
            </a:endParaRPr>
          </a:p>
          <a:p>
            <a:pPr algn="ctr">
              <a:lnSpc>
                <a:spcPts val="6929"/>
              </a:lnSpc>
            </a:pPr>
            <a:r>
              <a:rPr lang="en-US" sz="4000" dirty="0">
                <a:solidFill>
                  <a:srgbClr val="FFFFFF"/>
                </a:solidFill>
                <a:latin typeface="Roboto Bold"/>
              </a:rPr>
              <a:t>Aftercare</a:t>
            </a:r>
          </a:p>
        </p:txBody>
      </p:sp>
      <p:sp>
        <p:nvSpPr>
          <p:cNvPr id="4" name="TextBox 4"/>
          <p:cNvSpPr txBox="1"/>
          <p:nvPr/>
        </p:nvSpPr>
        <p:spPr>
          <a:xfrm>
            <a:off x="1253844" y="1368451"/>
            <a:ext cx="7890156" cy="6405244"/>
          </a:xfrm>
          <a:prstGeom prst="rect">
            <a:avLst/>
          </a:prstGeom>
        </p:spPr>
        <p:txBody>
          <a:bodyPr lIns="0" tIns="0" rIns="0" bIns="0" rtlCol="0" anchor="t">
            <a:spAutoFit/>
          </a:bodyPr>
          <a:lstStyle/>
          <a:p>
            <a:pPr>
              <a:lnSpc>
                <a:spcPts val="17080"/>
              </a:lnSpc>
            </a:pPr>
            <a:r>
              <a:rPr lang="en-US" sz="12200" spc="475">
                <a:solidFill>
                  <a:srgbClr val="64BBE9"/>
                </a:solidFill>
                <a:latin typeface="Anton"/>
              </a:rPr>
              <a:t>3 A’S OF OVERDOSE RESPONSE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29245" y="1526476"/>
            <a:ext cx="17029588" cy="9646349"/>
          </a:xfrm>
          <a:prstGeom prst="rect">
            <a:avLst/>
          </a:prstGeom>
        </p:spPr>
        <p:txBody>
          <a:bodyPr lIns="0" tIns="0" rIns="0" bIns="0" rtlCol="0" anchor="t">
            <a:spAutoFit/>
          </a:bodyPr>
          <a:lstStyle/>
          <a:p>
            <a:pPr marL="680085" lvl="1" indent="-340042">
              <a:lnSpc>
                <a:spcPts val="7024"/>
              </a:lnSpc>
              <a:buFont typeface="Arial"/>
              <a:buChar char="•"/>
            </a:pPr>
            <a:r>
              <a:rPr lang="en-US" sz="3150">
                <a:solidFill>
                  <a:srgbClr val="000000"/>
                </a:solidFill>
                <a:latin typeface="Montserrat"/>
              </a:rPr>
              <a:t>Check for signs of opioid overdose</a:t>
            </a:r>
          </a:p>
          <a:p>
            <a:pPr marL="1360170" lvl="2" indent="-453390">
              <a:lnSpc>
                <a:spcPts val="7024"/>
              </a:lnSpc>
              <a:buFont typeface="Arial"/>
              <a:buChar char="•"/>
            </a:pPr>
            <a:r>
              <a:rPr lang="en-US" sz="3150">
                <a:solidFill>
                  <a:srgbClr val="000000"/>
                </a:solidFill>
                <a:latin typeface="Montserrat"/>
              </a:rPr>
              <a:t> Non-responsive to voice or touch</a:t>
            </a:r>
          </a:p>
          <a:p>
            <a:pPr marL="1360170" lvl="2" indent="-453390">
              <a:lnSpc>
                <a:spcPts val="7024"/>
              </a:lnSpc>
              <a:buFont typeface="Arial"/>
              <a:buChar char="•"/>
            </a:pPr>
            <a:r>
              <a:rPr lang="en-US" sz="3150">
                <a:solidFill>
                  <a:srgbClr val="000000"/>
                </a:solidFill>
                <a:latin typeface="Montserrat"/>
              </a:rPr>
              <a:t> Non-responsive to sternum rub</a:t>
            </a:r>
          </a:p>
          <a:p>
            <a:pPr marL="1360170" lvl="2" indent="-453390">
              <a:lnSpc>
                <a:spcPts val="7024"/>
              </a:lnSpc>
              <a:buFont typeface="Arial"/>
              <a:buChar char="•"/>
            </a:pPr>
            <a:r>
              <a:rPr lang="en-US" sz="3150">
                <a:solidFill>
                  <a:srgbClr val="000000"/>
                </a:solidFill>
                <a:latin typeface="Montserrat"/>
              </a:rPr>
              <a:t> Breathing is prolonged, irregular, or has stopped</a:t>
            </a:r>
          </a:p>
          <a:p>
            <a:pPr marL="1360170" lvl="2" indent="-453390">
              <a:lnSpc>
                <a:spcPts val="7024"/>
              </a:lnSpc>
              <a:buFont typeface="Arial"/>
              <a:buChar char="•"/>
            </a:pPr>
            <a:r>
              <a:rPr lang="en-US" sz="3150">
                <a:solidFill>
                  <a:srgbClr val="000000"/>
                </a:solidFill>
                <a:latin typeface="Montserrat"/>
              </a:rPr>
              <a:t> Lips are blue or grayish color</a:t>
            </a:r>
          </a:p>
          <a:p>
            <a:pPr marL="1360170" lvl="2" indent="-453390">
              <a:lnSpc>
                <a:spcPts val="7024"/>
              </a:lnSpc>
              <a:buFont typeface="Arial"/>
              <a:buChar char="•"/>
            </a:pPr>
            <a:r>
              <a:rPr lang="en-US" sz="3150">
                <a:solidFill>
                  <a:srgbClr val="000000"/>
                </a:solidFill>
                <a:latin typeface="Montserrat"/>
              </a:rPr>
              <a:t> Are there evident signs? </a:t>
            </a:r>
          </a:p>
          <a:p>
            <a:pPr marL="1360170" lvl="2" indent="-453390">
              <a:lnSpc>
                <a:spcPts val="7024"/>
              </a:lnSpc>
              <a:buFont typeface="Arial"/>
              <a:buChar char="•"/>
            </a:pPr>
            <a:r>
              <a:rPr lang="en-US" sz="3150">
                <a:solidFill>
                  <a:srgbClr val="000000"/>
                </a:solidFill>
                <a:latin typeface="Montserrat"/>
              </a:rPr>
              <a:t> Suspected opioid use + Unresponsive or slow/no breathing = Opioid Overdose</a:t>
            </a:r>
          </a:p>
          <a:p>
            <a:pPr marL="680085" lvl="1" indent="-340042">
              <a:lnSpc>
                <a:spcPts val="7024"/>
              </a:lnSpc>
              <a:buFont typeface="Arial"/>
              <a:buChar char="•"/>
            </a:pPr>
            <a:r>
              <a:rPr lang="en-US" sz="3150">
                <a:solidFill>
                  <a:srgbClr val="000000"/>
                </a:solidFill>
                <a:latin typeface="Montserrat Bold"/>
              </a:rPr>
              <a:t>Call 911</a:t>
            </a:r>
          </a:p>
          <a:p>
            <a:pPr>
              <a:lnSpc>
                <a:spcPts val="7024"/>
              </a:lnSpc>
            </a:pPr>
            <a:endParaRPr lang="en-US" sz="3150">
              <a:solidFill>
                <a:srgbClr val="000000"/>
              </a:solidFill>
              <a:latin typeface="Montserrat Bold"/>
            </a:endParaRPr>
          </a:p>
          <a:p>
            <a:pPr>
              <a:lnSpc>
                <a:spcPts val="7024"/>
              </a:lnSpc>
            </a:pPr>
            <a:endParaRPr lang="en-US" sz="3150">
              <a:solidFill>
                <a:srgbClr val="000000"/>
              </a:solidFill>
              <a:latin typeface="Montserrat Bold"/>
            </a:endParaRPr>
          </a:p>
          <a:p>
            <a:pPr algn="ctr">
              <a:lnSpc>
                <a:spcPts val="7024"/>
              </a:lnSpc>
            </a:pPr>
            <a:endParaRPr lang="en-US" sz="3150">
              <a:solidFill>
                <a:srgbClr val="000000"/>
              </a:solidFill>
              <a:latin typeface="Montserrat Bold"/>
            </a:endParaRPr>
          </a:p>
        </p:txBody>
      </p:sp>
      <p:sp>
        <p:nvSpPr>
          <p:cNvPr id="3" name="TextBox 3"/>
          <p:cNvSpPr txBox="1"/>
          <p:nvPr/>
        </p:nvSpPr>
        <p:spPr>
          <a:xfrm>
            <a:off x="629245" y="481965"/>
            <a:ext cx="8833016"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ASSESS (CALL 911)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2400012"/>
            <a:ext cx="14101507" cy="8760523"/>
          </a:xfrm>
          <a:prstGeom prst="rect">
            <a:avLst/>
          </a:prstGeom>
        </p:spPr>
        <p:txBody>
          <a:bodyPr lIns="0" tIns="0" rIns="0" bIns="0" rtlCol="0" anchor="t">
            <a:spAutoFit/>
          </a:bodyPr>
          <a:lstStyle/>
          <a:p>
            <a:pPr marL="680085" lvl="1" indent="-340042">
              <a:lnSpc>
                <a:spcPts val="7024"/>
              </a:lnSpc>
              <a:buFont typeface="Arial"/>
              <a:buChar char="•"/>
            </a:pPr>
            <a:r>
              <a:rPr lang="en-US" sz="3150">
                <a:solidFill>
                  <a:srgbClr val="000000"/>
                </a:solidFill>
                <a:latin typeface="Montserrat"/>
              </a:rPr>
              <a:t> Empty contents of kit - put on gloves</a:t>
            </a:r>
          </a:p>
          <a:p>
            <a:pPr marL="680085" lvl="1" indent="-340042">
              <a:lnSpc>
                <a:spcPts val="7024"/>
              </a:lnSpc>
              <a:buFont typeface="Arial"/>
              <a:buChar char="•"/>
            </a:pPr>
            <a:r>
              <a:rPr lang="en-US" sz="3150">
                <a:solidFill>
                  <a:srgbClr val="000000"/>
                </a:solidFill>
                <a:latin typeface="Montserrat"/>
              </a:rPr>
              <a:t> Take one syringe out of sterile package </a:t>
            </a:r>
          </a:p>
          <a:p>
            <a:pPr marL="680085" lvl="1" indent="-340042">
              <a:lnSpc>
                <a:spcPts val="7024"/>
              </a:lnSpc>
              <a:buFont typeface="Arial"/>
              <a:buChar char="•"/>
            </a:pPr>
            <a:r>
              <a:rPr lang="en-US" sz="3150">
                <a:solidFill>
                  <a:srgbClr val="000000"/>
                </a:solidFill>
                <a:latin typeface="Montserrat"/>
              </a:rPr>
              <a:t> Draw up on vial of naloxone hydrochloride (one vial equals one dose of medication)</a:t>
            </a:r>
          </a:p>
          <a:p>
            <a:pPr marL="680085" lvl="1" indent="-340042">
              <a:lnSpc>
                <a:spcPts val="7024"/>
              </a:lnSpc>
              <a:buFont typeface="Arial"/>
              <a:buChar char="•"/>
            </a:pPr>
            <a:r>
              <a:rPr lang="en-US" sz="3150">
                <a:solidFill>
                  <a:srgbClr val="000000"/>
                </a:solidFill>
                <a:latin typeface="Montserrat"/>
              </a:rPr>
              <a:t> Insert needle into a large muscle such as the thigh, buttocks, or arm and press plunger to administer contents </a:t>
            </a:r>
          </a:p>
          <a:p>
            <a:pPr marL="680085" lvl="1" indent="-340042">
              <a:lnSpc>
                <a:spcPts val="7024"/>
              </a:lnSpc>
              <a:buFont typeface="Arial"/>
              <a:buChar char="•"/>
            </a:pPr>
            <a:r>
              <a:rPr lang="en-US" sz="3150">
                <a:solidFill>
                  <a:srgbClr val="000000"/>
                </a:solidFill>
                <a:latin typeface="Montserrat"/>
              </a:rPr>
              <a:t> Dispose of the used syringe in sharps container</a:t>
            </a:r>
          </a:p>
          <a:p>
            <a:pPr>
              <a:lnSpc>
                <a:spcPts val="7024"/>
              </a:lnSpc>
            </a:pPr>
            <a:endParaRPr lang="en-US" sz="3150">
              <a:solidFill>
                <a:srgbClr val="000000"/>
              </a:solidFill>
              <a:latin typeface="Montserrat"/>
            </a:endParaRPr>
          </a:p>
          <a:p>
            <a:pPr>
              <a:lnSpc>
                <a:spcPts val="7024"/>
              </a:lnSpc>
            </a:pPr>
            <a:endParaRPr lang="en-US" sz="3150">
              <a:solidFill>
                <a:srgbClr val="000000"/>
              </a:solidFill>
              <a:latin typeface="Montserrat"/>
            </a:endParaRPr>
          </a:p>
          <a:p>
            <a:pPr algn="ctr">
              <a:lnSpc>
                <a:spcPts val="7024"/>
              </a:lnSpc>
            </a:pPr>
            <a:endParaRPr lang="en-US" sz="3150">
              <a:solidFill>
                <a:srgbClr val="000000"/>
              </a:solidFill>
              <a:latin typeface="Montserrat"/>
            </a:endParaRPr>
          </a:p>
        </p:txBody>
      </p:sp>
      <p:sp>
        <p:nvSpPr>
          <p:cNvPr id="3" name="TextBox 3"/>
          <p:cNvSpPr txBox="1"/>
          <p:nvPr/>
        </p:nvSpPr>
        <p:spPr>
          <a:xfrm>
            <a:off x="514350" y="252142"/>
            <a:ext cx="17259300" cy="1988820"/>
          </a:xfrm>
          <a:prstGeom prst="rect">
            <a:avLst/>
          </a:prstGeom>
        </p:spPr>
        <p:txBody>
          <a:bodyPr lIns="0" tIns="0" rIns="0" bIns="0" rtlCol="0" anchor="t">
            <a:spAutoFit/>
          </a:bodyPr>
          <a:lstStyle/>
          <a:p>
            <a:pPr>
              <a:lnSpc>
                <a:spcPts val="7979"/>
              </a:lnSpc>
            </a:pPr>
            <a:r>
              <a:rPr lang="en-US" sz="5699" spc="222">
                <a:solidFill>
                  <a:srgbClr val="64BBE9"/>
                </a:solidFill>
                <a:latin typeface="Anton"/>
              </a:rPr>
              <a:t>ADMINISTER - INTRAMUSCULAR NALOXONE HYDROCHLORIDE RESCUE KIT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258489"/>
            <a:ext cx="17259300" cy="9646349"/>
          </a:xfrm>
          <a:prstGeom prst="rect">
            <a:avLst/>
          </a:prstGeom>
        </p:spPr>
        <p:txBody>
          <a:bodyPr lIns="0" tIns="0" rIns="0" bIns="0" rtlCol="0" anchor="t">
            <a:spAutoFit/>
          </a:bodyPr>
          <a:lstStyle/>
          <a:p>
            <a:pPr marL="680085" lvl="1" indent="-340042">
              <a:lnSpc>
                <a:spcPts val="7024"/>
              </a:lnSpc>
              <a:buFont typeface="Arial"/>
              <a:buChar char="•"/>
            </a:pPr>
            <a:r>
              <a:rPr lang="en-US" sz="3150">
                <a:solidFill>
                  <a:srgbClr val="000000"/>
                </a:solidFill>
                <a:latin typeface="Montserrat"/>
              </a:rPr>
              <a:t> Lay individual on their back and clear their nostrils</a:t>
            </a:r>
          </a:p>
          <a:p>
            <a:pPr marL="680085" lvl="1" indent="-340042">
              <a:lnSpc>
                <a:spcPts val="7024"/>
              </a:lnSpc>
              <a:buFont typeface="Arial"/>
              <a:buChar char="•"/>
            </a:pPr>
            <a:r>
              <a:rPr lang="en-US" sz="3150">
                <a:solidFill>
                  <a:srgbClr val="000000"/>
                </a:solidFill>
                <a:latin typeface="Montserrat"/>
              </a:rPr>
              <a:t> Remove the nasal spray from the box and peel back the tab to open</a:t>
            </a:r>
          </a:p>
          <a:p>
            <a:pPr marL="680085" lvl="1" indent="-340042">
              <a:lnSpc>
                <a:spcPts val="7024"/>
              </a:lnSpc>
              <a:buFont typeface="Arial"/>
              <a:buChar char="•"/>
            </a:pPr>
            <a:r>
              <a:rPr lang="en-US" sz="3150">
                <a:solidFill>
                  <a:srgbClr val="000000"/>
                </a:solidFill>
                <a:latin typeface="Montserrat"/>
              </a:rPr>
              <a:t> Hold the device with your thumb on the bottom of the plunger and your first and middle fingers on either side of the nozzle </a:t>
            </a:r>
            <a:r>
              <a:rPr lang="en-US" sz="3150">
                <a:solidFill>
                  <a:srgbClr val="000000"/>
                </a:solidFill>
                <a:latin typeface="Montserrat Bold"/>
              </a:rPr>
              <a:t>(do not prime) </a:t>
            </a:r>
          </a:p>
          <a:p>
            <a:pPr marL="680085" lvl="1" indent="-340042">
              <a:lnSpc>
                <a:spcPts val="7024"/>
              </a:lnSpc>
              <a:buFont typeface="Arial"/>
              <a:buChar char="•"/>
            </a:pPr>
            <a:r>
              <a:rPr lang="en-US" sz="3150">
                <a:solidFill>
                  <a:srgbClr val="000000"/>
                </a:solidFill>
                <a:latin typeface="Montserrat"/>
              </a:rPr>
              <a:t> Tilt the individual’s head back slightly</a:t>
            </a:r>
          </a:p>
          <a:p>
            <a:pPr marL="680085" lvl="1" indent="-340042">
              <a:lnSpc>
                <a:spcPts val="7024"/>
              </a:lnSpc>
              <a:buFont typeface="Arial"/>
              <a:buChar char="•"/>
            </a:pPr>
            <a:r>
              <a:rPr lang="en-US" sz="3150">
                <a:solidFill>
                  <a:srgbClr val="000000"/>
                </a:solidFill>
                <a:latin typeface="Montserrat"/>
              </a:rPr>
              <a:t> Gently insert the nozzle entirely into one nostril</a:t>
            </a:r>
          </a:p>
          <a:p>
            <a:pPr marL="680085" lvl="1" indent="-340042">
              <a:lnSpc>
                <a:spcPts val="7024"/>
              </a:lnSpc>
              <a:buFont typeface="Arial"/>
              <a:buChar char="•"/>
            </a:pPr>
            <a:r>
              <a:rPr lang="en-US" sz="3150">
                <a:solidFill>
                  <a:srgbClr val="000000"/>
                </a:solidFill>
                <a:latin typeface="Montserrat"/>
              </a:rPr>
              <a:t> Press the plunger firmly to give the dose of intranasal naloxone hydrochloride</a:t>
            </a:r>
          </a:p>
          <a:p>
            <a:pPr marL="680085" lvl="1" indent="-340042">
              <a:lnSpc>
                <a:spcPts val="7024"/>
              </a:lnSpc>
              <a:buFont typeface="Arial"/>
              <a:buChar char="•"/>
            </a:pPr>
            <a:r>
              <a:rPr lang="en-US" sz="3150">
                <a:solidFill>
                  <a:srgbClr val="000000"/>
                </a:solidFill>
                <a:latin typeface="Montserrat"/>
              </a:rPr>
              <a:t> If another dose is needed, administer to the other nostril for better absorption</a:t>
            </a:r>
          </a:p>
          <a:p>
            <a:pPr>
              <a:lnSpc>
                <a:spcPts val="7024"/>
              </a:lnSpc>
            </a:pPr>
            <a:endParaRPr lang="en-US" sz="3150">
              <a:solidFill>
                <a:srgbClr val="000000"/>
              </a:solidFill>
              <a:latin typeface="Montserrat"/>
            </a:endParaRPr>
          </a:p>
          <a:p>
            <a:pPr>
              <a:lnSpc>
                <a:spcPts val="7024"/>
              </a:lnSpc>
            </a:pPr>
            <a:endParaRPr lang="en-US" sz="3150">
              <a:solidFill>
                <a:srgbClr val="000000"/>
              </a:solidFill>
              <a:latin typeface="Montserrat"/>
            </a:endParaRPr>
          </a:p>
          <a:p>
            <a:pPr algn="ctr">
              <a:lnSpc>
                <a:spcPts val="7024"/>
              </a:lnSpc>
            </a:pPr>
            <a:endParaRPr lang="en-US" sz="3150">
              <a:solidFill>
                <a:srgbClr val="000000"/>
              </a:solidFill>
              <a:latin typeface="Montserrat"/>
            </a:endParaRPr>
          </a:p>
        </p:txBody>
      </p:sp>
      <p:sp>
        <p:nvSpPr>
          <p:cNvPr id="3" name="TextBox 3"/>
          <p:cNvSpPr txBox="1"/>
          <p:nvPr/>
        </p:nvSpPr>
        <p:spPr>
          <a:xfrm>
            <a:off x="514350" y="252142"/>
            <a:ext cx="17259300" cy="979170"/>
          </a:xfrm>
          <a:prstGeom prst="rect">
            <a:avLst/>
          </a:prstGeom>
        </p:spPr>
        <p:txBody>
          <a:bodyPr lIns="0" tIns="0" rIns="0" bIns="0" rtlCol="0" anchor="t">
            <a:spAutoFit/>
          </a:bodyPr>
          <a:lstStyle/>
          <a:p>
            <a:pPr>
              <a:lnSpc>
                <a:spcPts val="7979"/>
              </a:lnSpc>
            </a:pPr>
            <a:r>
              <a:rPr lang="en-US" sz="5699" spc="222">
                <a:solidFill>
                  <a:srgbClr val="64BBE9"/>
                </a:solidFill>
                <a:latin typeface="Anton"/>
              </a:rPr>
              <a:t>ADMINISTER - INTRANASAL NARCAN®️ RESCUE KIT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rcRect/>
          <a:stretch>
            <a:fillRect/>
          </a:stretch>
        </p:blipFill>
        <p:spPr>
          <a:xfrm>
            <a:off x="2683056" y="1653520"/>
            <a:ext cx="13519608" cy="7604780"/>
          </a:xfrm>
          <a:prstGeom prst="rect">
            <a:avLst/>
          </a:prstGeom>
        </p:spPr>
      </p:pic>
      <p:sp>
        <p:nvSpPr>
          <p:cNvPr id="3" name="TextBox 3"/>
          <p:cNvSpPr txBox="1"/>
          <p:nvPr/>
        </p:nvSpPr>
        <p:spPr>
          <a:xfrm>
            <a:off x="1028700" y="277795"/>
            <a:ext cx="17259300" cy="979170"/>
          </a:xfrm>
          <a:prstGeom prst="rect">
            <a:avLst/>
          </a:prstGeom>
        </p:spPr>
        <p:txBody>
          <a:bodyPr lIns="0" tIns="0" rIns="0" bIns="0" rtlCol="0" anchor="t">
            <a:spAutoFit/>
          </a:bodyPr>
          <a:lstStyle/>
          <a:p>
            <a:pPr>
              <a:lnSpc>
                <a:spcPts val="7979"/>
              </a:lnSpc>
            </a:pPr>
            <a:r>
              <a:rPr lang="en-US" sz="5699" spc="222">
                <a:solidFill>
                  <a:srgbClr val="64BBE9"/>
                </a:solidFill>
                <a:latin typeface="Anton"/>
              </a:rPr>
              <a:t>ADMINISTER - INTRANASAL NARCAN®️ RESCUE KIT</a:t>
            </a:r>
          </a:p>
        </p:txBody>
      </p:sp>
    </p:spTree>
  </p:cSld>
  <p:clrMapOvr>
    <a:masterClrMapping/>
  </p:clrMapOvr>
  <p:timing>
    <p:tnLst>
      <p:par>
        <p:cTn id="1" dur="indefinite" restart="never" nodeType="tmRoot">
          <p:childTnLst>
            <p:video>
              <p:cMediaNode vol="100000">
                <p:cTn id="2"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88114" y="1597299"/>
            <a:ext cx="17511772" cy="8214613"/>
          </a:xfrm>
          <a:custGeom>
            <a:avLst/>
            <a:gdLst/>
            <a:ahLst/>
            <a:cxnLst/>
            <a:rect l="l" t="t" r="r" b="b"/>
            <a:pathLst>
              <a:path w="17511772" h="8214613">
                <a:moveTo>
                  <a:pt x="0" y="0"/>
                </a:moveTo>
                <a:lnTo>
                  <a:pt x="17511772" y="0"/>
                </a:lnTo>
                <a:lnTo>
                  <a:pt x="17511772" y="8214613"/>
                </a:lnTo>
                <a:lnTo>
                  <a:pt x="0" y="8214613"/>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514350" y="252142"/>
            <a:ext cx="17259300" cy="979170"/>
          </a:xfrm>
          <a:prstGeom prst="rect">
            <a:avLst/>
          </a:prstGeom>
        </p:spPr>
        <p:txBody>
          <a:bodyPr lIns="0" tIns="0" rIns="0" bIns="0" rtlCol="0" anchor="t">
            <a:spAutoFit/>
          </a:bodyPr>
          <a:lstStyle/>
          <a:p>
            <a:pPr>
              <a:lnSpc>
                <a:spcPts val="7979"/>
              </a:lnSpc>
            </a:pPr>
            <a:r>
              <a:rPr lang="en-US" sz="5699" spc="222">
                <a:solidFill>
                  <a:srgbClr val="64BBE9"/>
                </a:solidFill>
                <a:latin typeface="Anton"/>
              </a:rPr>
              <a:t>ADMINISTER - INTRANASAL NARCAN®️ RESCUE KIT</a:t>
            </a:r>
          </a:p>
        </p:txBody>
      </p:sp>
      <p:sp>
        <p:nvSpPr>
          <p:cNvPr id="4" name="TextBox 4"/>
          <p:cNvSpPr txBox="1"/>
          <p:nvPr/>
        </p:nvSpPr>
        <p:spPr>
          <a:xfrm>
            <a:off x="4914570" y="8383898"/>
            <a:ext cx="749617" cy="1527821"/>
          </a:xfrm>
          <a:prstGeom prst="rect">
            <a:avLst/>
          </a:prstGeom>
        </p:spPr>
        <p:txBody>
          <a:bodyPr lIns="0" tIns="0" rIns="0" bIns="0" rtlCol="0" anchor="t">
            <a:spAutoFit/>
          </a:bodyPr>
          <a:lstStyle/>
          <a:p>
            <a:pPr algn="ctr">
              <a:lnSpc>
                <a:spcPts val="12389"/>
              </a:lnSpc>
              <a:spcBef>
                <a:spcPct val="0"/>
              </a:spcBef>
            </a:pPr>
            <a:r>
              <a:rPr lang="en-US" sz="8849">
                <a:solidFill>
                  <a:srgbClr val="000000"/>
                </a:solidFill>
                <a:latin typeface="Archivo Black"/>
              </a:rPr>
              <a:t>1</a:t>
            </a:r>
          </a:p>
        </p:txBody>
      </p:sp>
      <p:sp>
        <p:nvSpPr>
          <p:cNvPr id="5" name="TextBox 5"/>
          <p:cNvSpPr txBox="1"/>
          <p:nvPr/>
        </p:nvSpPr>
        <p:spPr>
          <a:xfrm>
            <a:off x="11015815" y="8392154"/>
            <a:ext cx="741204" cy="1511311"/>
          </a:xfrm>
          <a:prstGeom prst="rect">
            <a:avLst/>
          </a:prstGeom>
        </p:spPr>
        <p:txBody>
          <a:bodyPr lIns="0" tIns="0" rIns="0" bIns="0" rtlCol="0" anchor="t">
            <a:spAutoFit/>
          </a:bodyPr>
          <a:lstStyle/>
          <a:p>
            <a:pPr algn="ctr">
              <a:lnSpc>
                <a:spcPts val="12249"/>
              </a:lnSpc>
              <a:spcBef>
                <a:spcPct val="0"/>
              </a:spcBef>
            </a:pPr>
            <a:r>
              <a:rPr lang="en-US" sz="8749">
                <a:solidFill>
                  <a:srgbClr val="000000"/>
                </a:solidFill>
                <a:latin typeface="Archivo Black"/>
              </a:rPr>
              <a:t>2</a:t>
            </a:r>
          </a:p>
        </p:txBody>
      </p:sp>
      <p:sp>
        <p:nvSpPr>
          <p:cNvPr id="6" name="TextBox 6"/>
          <p:cNvSpPr txBox="1"/>
          <p:nvPr/>
        </p:nvSpPr>
        <p:spPr>
          <a:xfrm>
            <a:off x="17070546" y="8412157"/>
            <a:ext cx="741204" cy="1511311"/>
          </a:xfrm>
          <a:prstGeom prst="rect">
            <a:avLst/>
          </a:prstGeom>
        </p:spPr>
        <p:txBody>
          <a:bodyPr lIns="0" tIns="0" rIns="0" bIns="0" rtlCol="0" anchor="t">
            <a:spAutoFit/>
          </a:bodyPr>
          <a:lstStyle/>
          <a:p>
            <a:pPr algn="ctr">
              <a:lnSpc>
                <a:spcPts val="12249"/>
              </a:lnSpc>
              <a:spcBef>
                <a:spcPct val="0"/>
              </a:spcBef>
            </a:pPr>
            <a:r>
              <a:rPr lang="en-US" sz="8749">
                <a:solidFill>
                  <a:srgbClr val="000000"/>
                </a:solidFill>
                <a:latin typeface="Archivo Black"/>
              </a:rPr>
              <a:t>3</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19189" y="2711395"/>
            <a:ext cx="17649622" cy="6991638"/>
          </a:xfrm>
          <a:custGeom>
            <a:avLst/>
            <a:gdLst/>
            <a:ahLst/>
            <a:cxnLst/>
            <a:rect l="l" t="t" r="r" b="b"/>
            <a:pathLst>
              <a:path w="17649622" h="6991638">
                <a:moveTo>
                  <a:pt x="0" y="0"/>
                </a:moveTo>
                <a:lnTo>
                  <a:pt x="17649622" y="0"/>
                </a:lnTo>
                <a:lnTo>
                  <a:pt x="17649622" y="6991638"/>
                </a:lnTo>
                <a:lnTo>
                  <a:pt x="0" y="6991638"/>
                </a:lnTo>
                <a:lnTo>
                  <a:pt x="0" y="0"/>
                </a:lnTo>
                <a:close/>
              </a:path>
            </a:pathLst>
          </a:custGeom>
          <a:blipFill>
            <a:blip r:embed="rId2"/>
            <a:stretch>
              <a:fillRect/>
            </a:stretch>
          </a:blipFill>
        </p:spPr>
        <p:txBody>
          <a:bodyPr/>
          <a:lstStyle/>
          <a:p>
            <a:endParaRPr lang="en-US"/>
          </a:p>
        </p:txBody>
      </p:sp>
      <p:sp>
        <p:nvSpPr>
          <p:cNvPr id="3" name="Freeform 3"/>
          <p:cNvSpPr/>
          <p:nvPr/>
        </p:nvSpPr>
        <p:spPr>
          <a:xfrm>
            <a:off x="309664" y="1570322"/>
            <a:ext cx="17659147" cy="1036298"/>
          </a:xfrm>
          <a:custGeom>
            <a:avLst/>
            <a:gdLst/>
            <a:ahLst/>
            <a:cxnLst/>
            <a:rect l="l" t="t" r="r" b="b"/>
            <a:pathLst>
              <a:path w="17659147" h="1036298">
                <a:moveTo>
                  <a:pt x="0" y="0"/>
                </a:moveTo>
                <a:lnTo>
                  <a:pt x="17659147" y="0"/>
                </a:lnTo>
                <a:lnTo>
                  <a:pt x="17659147" y="1036298"/>
                </a:lnTo>
                <a:lnTo>
                  <a:pt x="0" y="1036298"/>
                </a:lnTo>
                <a:lnTo>
                  <a:pt x="0" y="0"/>
                </a:lnTo>
                <a:close/>
              </a:path>
            </a:pathLst>
          </a:custGeom>
          <a:blipFill>
            <a:blip r:embed="rId3"/>
            <a:stretch>
              <a:fillRect r="-2947" b="-14687"/>
            </a:stretch>
          </a:blipFill>
        </p:spPr>
        <p:txBody>
          <a:bodyPr/>
          <a:lstStyle/>
          <a:p>
            <a:endParaRPr lang="en-US"/>
          </a:p>
        </p:txBody>
      </p:sp>
      <p:sp>
        <p:nvSpPr>
          <p:cNvPr id="4" name="TextBox 4"/>
          <p:cNvSpPr txBox="1"/>
          <p:nvPr/>
        </p:nvSpPr>
        <p:spPr>
          <a:xfrm>
            <a:off x="514350" y="252142"/>
            <a:ext cx="17259300" cy="979170"/>
          </a:xfrm>
          <a:prstGeom prst="rect">
            <a:avLst/>
          </a:prstGeom>
        </p:spPr>
        <p:txBody>
          <a:bodyPr lIns="0" tIns="0" rIns="0" bIns="0" rtlCol="0" anchor="t">
            <a:spAutoFit/>
          </a:bodyPr>
          <a:lstStyle/>
          <a:p>
            <a:pPr>
              <a:lnSpc>
                <a:spcPts val="7979"/>
              </a:lnSpc>
            </a:pPr>
            <a:r>
              <a:rPr lang="en-US" sz="5699" spc="222">
                <a:solidFill>
                  <a:srgbClr val="64BBE9"/>
                </a:solidFill>
                <a:latin typeface="Anton"/>
              </a:rPr>
              <a:t>ADMINISTER - INTRANASAL NARCAN®️ RESCUE KIT</a:t>
            </a:r>
          </a:p>
        </p:txBody>
      </p:sp>
      <p:sp>
        <p:nvSpPr>
          <p:cNvPr id="5" name="TextBox 5"/>
          <p:cNvSpPr txBox="1"/>
          <p:nvPr/>
        </p:nvSpPr>
        <p:spPr>
          <a:xfrm>
            <a:off x="5225650" y="8296508"/>
            <a:ext cx="677704" cy="1387474"/>
          </a:xfrm>
          <a:prstGeom prst="rect">
            <a:avLst/>
          </a:prstGeom>
        </p:spPr>
        <p:txBody>
          <a:bodyPr lIns="0" tIns="0" rIns="0" bIns="0" rtlCol="0" anchor="t">
            <a:spAutoFit/>
          </a:bodyPr>
          <a:lstStyle/>
          <a:p>
            <a:pPr algn="ctr">
              <a:lnSpc>
                <a:spcPts val="11200"/>
              </a:lnSpc>
              <a:spcBef>
                <a:spcPct val="0"/>
              </a:spcBef>
            </a:pPr>
            <a:r>
              <a:rPr lang="en-US" sz="8000">
                <a:solidFill>
                  <a:srgbClr val="000000"/>
                </a:solidFill>
                <a:latin typeface="Archivo Black"/>
              </a:rPr>
              <a:t>4</a:t>
            </a:r>
          </a:p>
        </p:txBody>
      </p:sp>
      <p:sp>
        <p:nvSpPr>
          <p:cNvPr id="6" name="TextBox 6"/>
          <p:cNvSpPr txBox="1"/>
          <p:nvPr/>
        </p:nvSpPr>
        <p:spPr>
          <a:xfrm>
            <a:off x="11046824" y="8336504"/>
            <a:ext cx="677763" cy="1387474"/>
          </a:xfrm>
          <a:prstGeom prst="rect">
            <a:avLst/>
          </a:prstGeom>
        </p:spPr>
        <p:txBody>
          <a:bodyPr lIns="0" tIns="0" rIns="0" bIns="0" rtlCol="0" anchor="t">
            <a:spAutoFit/>
          </a:bodyPr>
          <a:lstStyle/>
          <a:p>
            <a:pPr algn="ctr">
              <a:lnSpc>
                <a:spcPts val="11200"/>
              </a:lnSpc>
              <a:spcBef>
                <a:spcPct val="0"/>
              </a:spcBef>
            </a:pPr>
            <a:r>
              <a:rPr lang="en-US" sz="8000">
                <a:solidFill>
                  <a:srgbClr val="000000"/>
                </a:solidFill>
                <a:latin typeface="Archivo Black"/>
              </a:rPr>
              <a:t>5</a:t>
            </a:r>
          </a:p>
        </p:txBody>
      </p:sp>
      <p:sp>
        <p:nvSpPr>
          <p:cNvPr id="7" name="TextBox 7"/>
          <p:cNvSpPr txBox="1"/>
          <p:nvPr/>
        </p:nvSpPr>
        <p:spPr>
          <a:xfrm>
            <a:off x="17178466" y="8374057"/>
            <a:ext cx="677763" cy="1387474"/>
          </a:xfrm>
          <a:prstGeom prst="rect">
            <a:avLst/>
          </a:prstGeom>
        </p:spPr>
        <p:txBody>
          <a:bodyPr lIns="0" tIns="0" rIns="0" bIns="0" rtlCol="0" anchor="t">
            <a:spAutoFit/>
          </a:bodyPr>
          <a:lstStyle/>
          <a:p>
            <a:pPr algn="ctr">
              <a:lnSpc>
                <a:spcPts val="11200"/>
              </a:lnSpc>
              <a:spcBef>
                <a:spcPct val="0"/>
              </a:spcBef>
            </a:pPr>
            <a:r>
              <a:rPr lang="en-US" sz="8000">
                <a:solidFill>
                  <a:srgbClr val="000000"/>
                </a:solidFill>
                <a:latin typeface="Archivo Black"/>
              </a:rPr>
              <a:t>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57175" y="1383602"/>
            <a:ext cx="18030825" cy="9646349"/>
          </a:xfrm>
          <a:prstGeom prst="rect">
            <a:avLst/>
          </a:prstGeom>
        </p:spPr>
        <p:txBody>
          <a:bodyPr lIns="0" tIns="0" rIns="0" bIns="0" rtlCol="0" anchor="t">
            <a:spAutoFit/>
          </a:bodyPr>
          <a:lstStyle/>
          <a:p>
            <a:pPr marL="680085" lvl="1" indent="-340042">
              <a:lnSpc>
                <a:spcPts val="7024"/>
              </a:lnSpc>
              <a:buFont typeface="Arial"/>
              <a:buChar char="•"/>
            </a:pPr>
            <a:r>
              <a:rPr lang="en-US" sz="3150">
                <a:solidFill>
                  <a:srgbClr val="000000"/>
                </a:solidFill>
                <a:latin typeface="Montserrat"/>
              </a:rPr>
              <a:t> An individual is likely to go into respiratory failure during an opioid overdose. </a:t>
            </a:r>
            <a:r>
              <a:rPr lang="en-US" sz="3150">
                <a:solidFill>
                  <a:srgbClr val="000000"/>
                </a:solidFill>
                <a:latin typeface="Montserrat Bold"/>
              </a:rPr>
              <a:t>It is vital to provide rescue breathing to supply enough oxygen to preserve life</a:t>
            </a:r>
          </a:p>
          <a:p>
            <a:pPr marL="680085" lvl="1" indent="-340042">
              <a:lnSpc>
                <a:spcPts val="7024"/>
              </a:lnSpc>
              <a:buFont typeface="Arial"/>
              <a:buChar char="•"/>
            </a:pPr>
            <a:r>
              <a:rPr lang="en-US" sz="3150">
                <a:solidFill>
                  <a:srgbClr val="000000"/>
                </a:solidFill>
                <a:latin typeface="Montserrat Bold"/>
              </a:rPr>
              <a:t> </a:t>
            </a:r>
            <a:r>
              <a:rPr lang="en-US" sz="3150">
                <a:solidFill>
                  <a:srgbClr val="000000"/>
                </a:solidFill>
                <a:latin typeface="Montserrat"/>
              </a:rPr>
              <a:t>Naloxone hydrochloride will not have an immediate effect. The medication takes 2-3 minutes to work</a:t>
            </a:r>
          </a:p>
          <a:p>
            <a:pPr marL="1360170" lvl="2" indent="-453390">
              <a:lnSpc>
                <a:spcPts val="7024"/>
              </a:lnSpc>
              <a:buFont typeface="Arial"/>
              <a:buChar char="•"/>
            </a:pPr>
            <a:r>
              <a:rPr lang="en-US" sz="3150">
                <a:solidFill>
                  <a:srgbClr val="000000"/>
                </a:solidFill>
                <a:latin typeface="Montserrat"/>
              </a:rPr>
              <a:t> Brain damage can occur after only 3 minutes without oxygen</a:t>
            </a:r>
          </a:p>
          <a:p>
            <a:pPr marL="1360170" lvl="2" indent="-453390">
              <a:lnSpc>
                <a:spcPts val="7024"/>
              </a:lnSpc>
              <a:buFont typeface="Arial"/>
              <a:buChar char="•"/>
            </a:pPr>
            <a:r>
              <a:rPr lang="en-US" sz="3150">
                <a:solidFill>
                  <a:srgbClr val="000000"/>
                </a:solidFill>
                <a:latin typeface="Montserrat"/>
              </a:rPr>
              <a:t> Rescue breathing may be effective in reviving a person if naloxone hydrochloride is not available </a:t>
            </a:r>
          </a:p>
          <a:p>
            <a:pPr marL="680085" lvl="1" indent="-340042">
              <a:lnSpc>
                <a:spcPts val="7024"/>
              </a:lnSpc>
              <a:buFont typeface="Arial"/>
              <a:buChar char="•"/>
            </a:pPr>
            <a:r>
              <a:rPr lang="en-US" sz="3150">
                <a:solidFill>
                  <a:srgbClr val="000000"/>
                </a:solidFill>
                <a:latin typeface="Montserrat"/>
              </a:rPr>
              <a:t> Rescue Breathing</a:t>
            </a:r>
          </a:p>
          <a:p>
            <a:pPr marL="1360170" lvl="2" indent="-453390">
              <a:lnSpc>
                <a:spcPts val="7024"/>
              </a:lnSpc>
              <a:buFont typeface="Arial"/>
              <a:buChar char="•"/>
            </a:pPr>
            <a:r>
              <a:rPr lang="en-US" sz="3150">
                <a:solidFill>
                  <a:srgbClr val="000000"/>
                </a:solidFill>
                <a:latin typeface="Montserrat"/>
              </a:rPr>
              <a:t> Lay individual on their back</a:t>
            </a:r>
          </a:p>
          <a:p>
            <a:pPr marL="1360170" lvl="2" indent="-453390">
              <a:lnSpc>
                <a:spcPts val="7024"/>
              </a:lnSpc>
              <a:buFont typeface="Arial"/>
              <a:buChar char="•"/>
            </a:pPr>
            <a:r>
              <a:rPr lang="en-US" sz="3150">
                <a:solidFill>
                  <a:srgbClr val="000000"/>
                </a:solidFill>
                <a:latin typeface="Montserrat"/>
              </a:rPr>
              <a:t> Tilt individuals head back to open the airway </a:t>
            </a:r>
          </a:p>
          <a:p>
            <a:pPr>
              <a:lnSpc>
                <a:spcPts val="7024"/>
              </a:lnSpc>
            </a:pPr>
            <a:endParaRPr lang="en-US" sz="3150">
              <a:solidFill>
                <a:srgbClr val="000000"/>
              </a:solidFill>
              <a:latin typeface="Montserrat"/>
            </a:endParaRPr>
          </a:p>
        </p:txBody>
      </p:sp>
      <p:sp>
        <p:nvSpPr>
          <p:cNvPr id="3" name="TextBox 3"/>
          <p:cNvSpPr txBox="1"/>
          <p:nvPr/>
        </p:nvSpPr>
        <p:spPr>
          <a:xfrm>
            <a:off x="514350" y="481965"/>
            <a:ext cx="4519798"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AFTERCARE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14350" y="1461135"/>
            <a:ext cx="17496119" cy="8494493"/>
          </a:xfrm>
          <a:custGeom>
            <a:avLst/>
            <a:gdLst/>
            <a:ahLst/>
            <a:cxnLst/>
            <a:rect l="l" t="t" r="r" b="b"/>
            <a:pathLst>
              <a:path w="17496119" h="8494493">
                <a:moveTo>
                  <a:pt x="0" y="0"/>
                </a:moveTo>
                <a:lnTo>
                  <a:pt x="17496119" y="0"/>
                </a:lnTo>
                <a:lnTo>
                  <a:pt x="17496119" y="8494493"/>
                </a:lnTo>
                <a:lnTo>
                  <a:pt x="0" y="8494493"/>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514350" y="306504"/>
            <a:ext cx="10284930"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AFTERCARE - RESCUE BREATHING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481965"/>
            <a:ext cx="6272043"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AFTERCARE CONT.</a:t>
            </a:r>
          </a:p>
        </p:txBody>
      </p:sp>
      <p:sp>
        <p:nvSpPr>
          <p:cNvPr id="3" name="TextBox 3"/>
          <p:cNvSpPr txBox="1"/>
          <p:nvPr/>
        </p:nvSpPr>
        <p:spPr>
          <a:xfrm>
            <a:off x="128588" y="1428531"/>
            <a:ext cx="17909977" cy="8760523"/>
          </a:xfrm>
          <a:prstGeom prst="rect">
            <a:avLst/>
          </a:prstGeom>
        </p:spPr>
        <p:txBody>
          <a:bodyPr lIns="0" tIns="0" rIns="0" bIns="0" rtlCol="0" anchor="t">
            <a:spAutoFit/>
          </a:bodyPr>
          <a:lstStyle/>
          <a:p>
            <a:pPr>
              <a:lnSpc>
                <a:spcPts val="7024"/>
              </a:lnSpc>
            </a:pPr>
            <a:r>
              <a:rPr lang="en-US" sz="3150">
                <a:solidFill>
                  <a:srgbClr val="000000"/>
                </a:solidFill>
                <a:latin typeface="Montserrat"/>
              </a:rPr>
              <a:t>           c.  Check mouth for anything that might be blocking the airway. Wearing gloves, </a:t>
            </a:r>
          </a:p>
          <a:p>
            <a:pPr>
              <a:lnSpc>
                <a:spcPts val="7024"/>
              </a:lnSpc>
            </a:pPr>
            <a:r>
              <a:rPr lang="en-US" sz="3150">
                <a:solidFill>
                  <a:srgbClr val="000000"/>
                </a:solidFill>
                <a:latin typeface="Montserrat"/>
              </a:rPr>
              <a:t>                remove any foreign substance using a fish-hook sweep   </a:t>
            </a:r>
          </a:p>
          <a:p>
            <a:pPr>
              <a:lnSpc>
                <a:spcPts val="7024"/>
              </a:lnSpc>
            </a:pPr>
            <a:r>
              <a:rPr lang="en-US" sz="3150">
                <a:solidFill>
                  <a:srgbClr val="000000"/>
                </a:solidFill>
                <a:latin typeface="Montserrat"/>
              </a:rPr>
              <a:t>           d. Pinch nose tightly and create a seal around the individuals mouth with your</a:t>
            </a:r>
          </a:p>
          <a:p>
            <a:pPr>
              <a:lnSpc>
                <a:spcPts val="7024"/>
              </a:lnSpc>
            </a:pPr>
            <a:r>
              <a:rPr lang="en-US" sz="3150">
                <a:solidFill>
                  <a:srgbClr val="000000"/>
                </a:solidFill>
                <a:latin typeface="Montserrat"/>
              </a:rPr>
              <a:t>               mouth ( use a face shield if available)  </a:t>
            </a:r>
          </a:p>
          <a:p>
            <a:pPr>
              <a:lnSpc>
                <a:spcPts val="7024"/>
              </a:lnSpc>
            </a:pPr>
            <a:r>
              <a:rPr lang="en-US" sz="3150">
                <a:solidFill>
                  <a:srgbClr val="000000"/>
                </a:solidFill>
                <a:latin typeface="Montserrat"/>
              </a:rPr>
              <a:t>           e. Give the individual two breaths first to make sure the air is getting into the lungs. </a:t>
            </a:r>
          </a:p>
          <a:p>
            <a:pPr>
              <a:lnSpc>
                <a:spcPts val="7024"/>
              </a:lnSpc>
            </a:pPr>
            <a:r>
              <a:rPr lang="en-US" sz="3150">
                <a:solidFill>
                  <a:srgbClr val="000000"/>
                </a:solidFill>
                <a:latin typeface="Montserrat"/>
              </a:rPr>
              <a:t>               Then, continue rescue breathing by giving one breath every five seconds for 2-3 </a:t>
            </a:r>
          </a:p>
          <a:p>
            <a:pPr>
              <a:lnSpc>
                <a:spcPts val="7024"/>
              </a:lnSpc>
            </a:pPr>
            <a:r>
              <a:rPr lang="en-US" sz="3150">
                <a:solidFill>
                  <a:srgbClr val="000000"/>
                </a:solidFill>
                <a:latin typeface="Montserrat"/>
              </a:rPr>
              <a:t>               minutes while watching for their chest to rise</a:t>
            </a:r>
          </a:p>
          <a:p>
            <a:pPr>
              <a:lnSpc>
                <a:spcPts val="7024"/>
              </a:lnSpc>
            </a:pPr>
            <a:r>
              <a:rPr lang="en-US" sz="3150">
                <a:solidFill>
                  <a:srgbClr val="000000"/>
                </a:solidFill>
                <a:latin typeface="Montserrat"/>
              </a:rPr>
              <a:t>   </a:t>
            </a:r>
          </a:p>
          <a:p>
            <a:pPr>
              <a:lnSpc>
                <a:spcPts val="7024"/>
              </a:lnSpc>
            </a:pPr>
            <a:endParaRPr lang="en-US" sz="3150">
              <a:solidFill>
                <a:srgbClr val="000000"/>
              </a:solidFill>
              <a:latin typeface="Montserrat"/>
            </a:endParaRPr>
          </a:p>
          <a:p>
            <a:pPr>
              <a:lnSpc>
                <a:spcPts val="7024"/>
              </a:lnSpc>
            </a:pPr>
            <a:endParaRPr lang="en-US" sz="3150">
              <a:solidFill>
                <a:srgbClr val="000000"/>
              </a:solidFill>
              <a:latin typeface="Montserra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481965"/>
            <a:ext cx="6272043"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AFTERCARE CONT.</a:t>
            </a:r>
          </a:p>
        </p:txBody>
      </p:sp>
      <p:sp>
        <p:nvSpPr>
          <p:cNvPr id="3" name="TextBox 3"/>
          <p:cNvSpPr txBox="1"/>
          <p:nvPr/>
        </p:nvSpPr>
        <p:spPr>
          <a:xfrm>
            <a:off x="514350" y="1450996"/>
            <a:ext cx="16682591" cy="9646349"/>
          </a:xfrm>
          <a:prstGeom prst="rect">
            <a:avLst/>
          </a:prstGeom>
        </p:spPr>
        <p:txBody>
          <a:bodyPr lIns="0" tIns="0" rIns="0" bIns="0" rtlCol="0" anchor="t">
            <a:spAutoFit/>
          </a:bodyPr>
          <a:lstStyle/>
          <a:p>
            <a:pPr>
              <a:lnSpc>
                <a:spcPts val="7024"/>
              </a:lnSpc>
            </a:pPr>
            <a:r>
              <a:rPr lang="en-US" sz="3150">
                <a:solidFill>
                  <a:srgbClr val="000000"/>
                </a:solidFill>
                <a:latin typeface="Montserrat"/>
              </a:rPr>
              <a:t>4. Return to </a:t>
            </a:r>
            <a:r>
              <a:rPr lang="en-US" sz="3150">
                <a:solidFill>
                  <a:srgbClr val="000000"/>
                </a:solidFill>
                <a:latin typeface="Montserrat Bold"/>
              </a:rPr>
              <a:t>Administer</a:t>
            </a:r>
            <a:r>
              <a:rPr lang="en-US" sz="3150">
                <a:solidFill>
                  <a:srgbClr val="000000"/>
                </a:solidFill>
                <a:latin typeface="Montserrat"/>
              </a:rPr>
              <a:t> step of the rescue response process if the individual does  </a:t>
            </a:r>
          </a:p>
          <a:p>
            <a:pPr>
              <a:lnSpc>
                <a:spcPts val="7024"/>
              </a:lnSpc>
            </a:pPr>
            <a:r>
              <a:rPr lang="en-US" sz="3150">
                <a:solidFill>
                  <a:srgbClr val="000000"/>
                </a:solidFill>
                <a:latin typeface="Montserrat"/>
              </a:rPr>
              <a:t>not respond or improve after 2-3 minutes</a:t>
            </a:r>
          </a:p>
          <a:p>
            <a:pPr>
              <a:lnSpc>
                <a:spcPts val="7024"/>
              </a:lnSpc>
            </a:pPr>
            <a:r>
              <a:rPr lang="en-US" sz="3150">
                <a:solidFill>
                  <a:srgbClr val="000000"/>
                </a:solidFill>
                <a:latin typeface="Montserrat"/>
              </a:rPr>
              <a:t>     a. An additional dose of naloxone hydrochloride may be administered as </a:t>
            </a:r>
          </a:p>
          <a:p>
            <a:pPr>
              <a:lnSpc>
                <a:spcPts val="7024"/>
              </a:lnSpc>
            </a:pPr>
            <a:r>
              <a:rPr lang="en-US" sz="3150">
                <a:solidFill>
                  <a:srgbClr val="000000"/>
                </a:solidFill>
                <a:latin typeface="Montserrat"/>
              </a:rPr>
              <a:t>     needed. The individual can NOT overdose on naloxone hydrochloride </a:t>
            </a:r>
          </a:p>
          <a:p>
            <a:pPr>
              <a:lnSpc>
                <a:spcPts val="7024"/>
              </a:lnSpc>
            </a:pPr>
            <a:r>
              <a:rPr lang="en-US" sz="3150">
                <a:solidFill>
                  <a:srgbClr val="000000"/>
                </a:solidFill>
                <a:latin typeface="Montserrat"/>
              </a:rPr>
              <a:t>     b. Continue to the </a:t>
            </a:r>
            <a:r>
              <a:rPr lang="en-US" sz="3150">
                <a:solidFill>
                  <a:srgbClr val="000000"/>
                </a:solidFill>
                <a:latin typeface="Montserrat Bold"/>
              </a:rPr>
              <a:t>Aftercare</a:t>
            </a:r>
            <a:r>
              <a:rPr lang="en-US" sz="3150">
                <a:solidFill>
                  <a:srgbClr val="000000"/>
                </a:solidFill>
                <a:latin typeface="Montserrat"/>
              </a:rPr>
              <a:t> step for the rescue response process </a:t>
            </a:r>
          </a:p>
          <a:p>
            <a:pPr>
              <a:lnSpc>
                <a:spcPts val="7024"/>
              </a:lnSpc>
            </a:pPr>
            <a:r>
              <a:rPr lang="en-US" sz="3150">
                <a:solidFill>
                  <a:srgbClr val="000000"/>
                </a:solidFill>
                <a:latin typeface="Montserrat"/>
              </a:rPr>
              <a:t>5. Repeat the process of </a:t>
            </a:r>
            <a:r>
              <a:rPr lang="en-US" sz="3150">
                <a:solidFill>
                  <a:srgbClr val="000000"/>
                </a:solidFill>
                <a:latin typeface="Montserrat Bold"/>
              </a:rPr>
              <a:t>Administering</a:t>
            </a:r>
            <a:r>
              <a:rPr lang="en-US" sz="3150">
                <a:solidFill>
                  <a:srgbClr val="000000"/>
                </a:solidFill>
                <a:latin typeface="Montserrat"/>
              </a:rPr>
              <a:t> medication and preforming </a:t>
            </a:r>
            <a:r>
              <a:rPr lang="en-US" sz="3150">
                <a:solidFill>
                  <a:srgbClr val="000000"/>
                </a:solidFill>
                <a:latin typeface="Montserrat Bold"/>
              </a:rPr>
              <a:t>Aftercare</a:t>
            </a:r>
            <a:r>
              <a:rPr lang="en-US" sz="3150">
                <a:solidFill>
                  <a:srgbClr val="000000"/>
                </a:solidFill>
                <a:latin typeface="Montserrat"/>
              </a:rPr>
              <a:t> until either: </a:t>
            </a:r>
          </a:p>
          <a:p>
            <a:pPr>
              <a:lnSpc>
                <a:spcPts val="7024"/>
              </a:lnSpc>
            </a:pPr>
            <a:r>
              <a:rPr lang="en-US" sz="3150">
                <a:solidFill>
                  <a:srgbClr val="000000"/>
                </a:solidFill>
                <a:latin typeface="Montserrat"/>
              </a:rPr>
              <a:t>     a. The individual has be come responsive; or</a:t>
            </a:r>
          </a:p>
          <a:p>
            <a:pPr>
              <a:lnSpc>
                <a:spcPts val="7024"/>
              </a:lnSpc>
            </a:pPr>
            <a:r>
              <a:rPr lang="en-US" sz="3150">
                <a:solidFill>
                  <a:srgbClr val="000000"/>
                </a:solidFill>
                <a:latin typeface="Montserrat"/>
              </a:rPr>
              <a:t>     b. Emergency Medical Services have arrived</a:t>
            </a:r>
          </a:p>
          <a:p>
            <a:pPr>
              <a:lnSpc>
                <a:spcPts val="7024"/>
              </a:lnSpc>
            </a:pPr>
            <a:endParaRPr lang="en-US" sz="3150">
              <a:solidFill>
                <a:srgbClr val="000000"/>
              </a:solidFill>
              <a:latin typeface="Montserrat"/>
            </a:endParaRPr>
          </a:p>
          <a:p>
            <a:pPr>
              <a:lnSpc>
                <a:spcPts val="7024"/>
              </a:lnSpc>
            </a:pPr>
            <a:endParaRPr lang="en-US" sz="3150">
              <a:solidFill>
                <a:srgbClr val="000000"/>
              </a:solidFill>
              <a:latin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76709" y="163163"/>
            <a:ext cx="16682591" cy="10532173"/>
          </a:xfrm>
          <a:prstGeom prst="rect">
            <a:avLst/>
          </a:prstGeom>
        </p:spPr>
        <p:txBody>
          <a:bodyPr lIns="0" tIns="0" rIns="0" bIns="0" rtlCol="0" anchor="t">
            <a:spAutoFit/>
          </a:bodyPr>
          <a:lstStyle/>
          <a:p>
            <a:pPr>
              <a:lnSpc>
                <a:spcPts val="7024"/>
              </a:lnSpc>
            </a:pPr>
            <a:r>
              <a:rPr lang="en-US" sz="3150">
                <a:solidFill>
                  <a:srgbClr val="000000"/>
                </a:solidFill>
                <a:latin typeface="Montserrat"/>
              </a:rPr>
              <a:t>6. </a:t>
            </a:r>
            <a:r>
              <a:rPr lang="en-US" sz="3150">
                <a:solidFill>
                  <a:srgbClr val="000000"/>
                </a:solidFill>
                <a:latin typeface="Montserrat Bold"/>
              </a:rPr>
              <a:t>BE AWARE: </a:t>
            </a:r>
          </a:p>
          <a:p>
            <a:pPr>
              <a:lnSpc>
                <a:spcPts val="7024"/>
              </a:lnSpc>
            </a:pPr>
            <a:r>
              <a:rPr lang="en-US" sz="3150">
                <a:solidFill>
                  <a:srgbClr val="000000"/>
                </a:solidFill>
                <a:latin typeface="Montserrat"/>
              </a:rPr>
              <a:t>     a. Administering naloxone hydrochloride to an opioid-dependent individual can cause withdraw symptoms. The individual may attempt to use additional opioids to relieve these withdraw symptoms. Prevent the individual from taking any further opioids.  </a:t>
            </a:r>
          </a:p>
          <a:p>
            <a:pPr>
              <a:lnSpc>
                <a:spcPts val="7024"/>
              </a:lnSpc>
            </a:pPr>
            <a:r>
              <a:rPr lang="en-US" sz="3150">
                <a:solidFill>
                  <a:srgbClr val="000000"/>
                </a:solidFill>
                <a:latin typeface="Montserrat"/>
              </a:rPr>
              <a:t>      b. Naloxone wears off in 30-90 minutes. The individual is at risk of experiencing another overdose, even if they do not use additional opioids.  Example - Heroin is a short lasting opioid (3-6 hours), methadone is a long-lasting opioid (24-48 hours), both outlast naloxone hydrochloride</a:t>
            </a:r>
          </a:p>
          <a:p>
            <a:pPr>
              <a:lnSpc>
                <a:spcPts val="7024"/>
              </a:lnSpc>
            </a:pPr>
            <a:r>
              <a:rPr lang="en-US" sz="3150">
                <a:solidFill>
                  <a:srgbClr val="000000"/>
                </a:solidFill>
                <a:latin typeface="Montserrat"/>
              </a:rPr>
              <a:t>   </a:t>
            </a:r>
          </a:p>
          <a:p>
            <a:pPr>
              <a:lnSpc>
                <a:spcPts val="7024"/>
              </a:lnSpc>
            </a:pPr>
            <a:endParaRPr lang="en-US" sz="3150">
              <a:solidFill>
                <a:srgbClr val="000000"/>
              </a:solidFill>
              <a:latin typeface="Montserrat"/>
            </a:endParaRPr>
          </a:p>
          <a:p>
            <a:pPr>
              <a:lnSpc>
                <a:spcPts val="7024"/>
              </a:lnSpc>
            </a:pPr>
            <a:endParaRPr lang="en-US" sz="3150">
              <a:solidFill>
                <a:srgbClr val="000000"/>
              </a:solidFill>
              <a:latin typeface="Montserra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947351" y="1835133"/>
            <a:ext cx="16393297" cy="7749540"/>
          </a:xfrm>
          <a:prstGeom prst="rect">
            <a:avLst/>
          </a:prstGeom>
        </p:spPr>
        <p:txBody>
          <a:bodyPr lIns="0" tIns="0" rIns="0" bIns="0" rtlCol="0" anchor="t">
            <a:spAutoFit/>
          </a:bodyPr>
          <a:lstStyle/>
          <a:p>
            <a:pPr algn="ctr">
              <a:lnSpc>
                <a:spcPts val="5879"/>
              </a:lnSpc>
              <a:spcBef>
                <a:spcPct val="0"/>
              </a:spcBef>
            </a:pPr>
            <a:r>
              <a:rPr lang="en-US" sz="4199">
                <a:solidFill>
                  <a:srgbClr val="000000"/>
                </a:solidFill>
                <a:latin typeface="Montserrat Bold"/>
              </a:rPr>
              <a:t>Northern Michigan Regional Entity Access Center: </a:t>
            </a:r>
          </a:p>
          <a:p>
            <a:pPr algn="ctr">
              <a:lnSpc>
                <a:spcPts val="5879"/>
              </a:lnSpc>
              <a:spcBef>
                <a:spcPct val="0"/>
              </a:spcBef>
            </a:pPr>
            <a:r>
              <a:rPr lang="en-US" sz="4199">
                <a:solidFill>
                  <a:srgbClr val="000000"/>
                </a:solidFill>
                <a:latin typeface="Montserrat Bold"/>
              </a:rPr>
              <a:t>800-834-3393</a:t>
            </a:r>
          </a:p>
          <a:p>
            <a:pPr algn="ctr">
              <a:lnSpc>
                <a:spcPts val="6300"/>
              </a:lnSpc>
            </a:pPr>
            <a:r>
              <a:rPr lang="en-US" sz="3150">
                <a:solidFill>
                  <a:srgbClr val="000000"/>
                </a:solidFill>
                <a:latin typeface="Montserrat"/>
              </a:rPr>
              <a:t>Prevention, Early Intervention Services. Outpatient Services, Residential Services, Medication Assisted Treatment, Subacute Withdrawal Management, Women’s Specialty Services &amp; Peer Recovery Support Services</a:t>
            </a:r>
          </a:p>
          <a:p>
            <a:pPr algn="ctr">
              <a:lnSpc>
                <a:spcPts val="6300"/>
              </a:lnSpc>
            </a:pPr>
            <a:endParaRPr lang="en-US" sz="3150">
              <a:solidFill>
                <a:srgbClr val="000000"/>
              </a:solidFill>
              <a:latin typeface="Montserrat"/>
            </a:endParaRPr>
          </a:p>
          <a:p>
            <a:pPr algn="ctr">
              <a:lnSpc>
                <a:spcPts val="6300"/>
              </a:lnSpc>
            </a:pPr>
            <a:r>
              <a:rPr lang="en-US" sz="3150">
                <a:solidFill>
                  <a:srgbClr val="000000"/>
                </a:solidFill>
                <a:latin typeface="Montserrat Bold"/>
              </a:rPr>
              <a:t>NMSAS Peer Recovery Coaches: 989-732-1791, http://www.nmsasrecoverycenter.org/ </a:t>
            </a:r>
          </a:p>
          <a:p>
            <a:pPr algn="ctr">
              <a:lnSpc>
                <a:spcPts val="6300"/>
              </a:lnSpc>
            </a:pPr>
            <a:r>
              <a:rPr lang="en-US" sz="3150">
                <a:solidFill>
                  <a:srgbClr val="000000"/>
                </a:solidFill>
                <a:latin typeface="Montserrat Bold"/>
              </a:rPr>
              <a:t>Multiple Pathways: http://youpickrecovery.org/ </a:t>
            </a:r>
          </a:p>
          <a:p>
            <a:pPr algn="ctr">
              <a:lnSpc>
                <a:spcPts val="6300"/>
              </a:lnSpc>
            </a:pPr>
            <a:r>
              <a:rPr lang="en-US" sz="3150">
                <a:solidFill>
                  <a:srgbClr val="000000"/>
                </a:solidFill>
                <a:latin typeface="Montserrat Bold"/>
              </a:rPr>
              <a:t>Families Against Narcotics: https://www.familiesagainstnarcotics.org/</a:t>
            </a:r>
          </a:p>
        </p:txBody>
      </p:sp>
      <p:sp>
        <p:nvSpPr>
          <p:cNvPr id="3" name="TextBox 3"/>
          <p:cNvSpPr txBox="1"/>
          <p:nvPr/>
        </p:nvSpPr>
        <p:spPr>
          <a:xfrm>
            <a:off x="843864" y="481965"/>
            <a:ext cx="6272043"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RESOURCES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1028349" y="135171"/>
            <a:ext cx="6230951" cy="10016659"/>
          </a:xfrm>
          <a:custGeom>
            <a:avLst/>
            <a:gdLst/>
            <a:ahLst/>
            <a:cxnLst/>
            <a:rect l="l" t="t" r="r" b="b"/>
            <a:pathLst>
              <a:path w="6230951" h="10016659">
                <a:moveTo>
                  <a:pt x="0" y="0"/>
                </a:moveTo>
                <a:lnTo>
                  <a:pt x="6230951" y="0"/>
                </a:lnTo>
                <a:lnTo>
                  <a:pt x="6230951" y="10016658"/>
                </a:lnTo>
                <a:lnTo>
                  <a:pt x="0" y="10016658"/>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596728" y="2014537"/>
            <a:ext cx="10029676" cy="2327910"/>
          </a:xfrm>
          <a:prstGeom prst="rect">
            <a:avLst/>
          </a:prstGeom>
        </p:spPr>
        <p:txBody>
          <a:bodyPr lIns="0" tIns="0" rIns="0" bIns="0" rtlCol="0" anchor="t">
            <a:spAutoFit/>
          </a:bodyPr>
          <a:lstStyle/>
          <a:p>
            <a:pPr marL="0" lvl="0" indent="0" algn="l">
              <a:lnSpc>
                <a:spcPts val="6300"/>
              </a:lnSpc>
            </a:pPr>
            <a:r>
              <a:rPr lang="en-US" sz="3150">
                <a:solidFill>
                  <a:srgbClr val="000000"/>
                </a:solidFill>
                <a:latin typeface="Montserrat Bold"/>
              </a:rPr>
              <a:t>Disposal of Medication:</a:t>
            </a:r>
            <a:r>
              <a:rPr lang="en-US" sz="3150">
                <a:solidFill>
                  <a:srgbClr val="000000"/>
                </a:solidFill>
                <a:latin typeface="Montserrat"/>
              </a:rPr>
              <a:t> Proper disposal of unwanted household medications can help prevent substance misuse. </a:t>
            </a:r>
          </a:p>
        </p:txBody>
      </p:sp>
      <p:sp>
        <p:nvSpPr>
          <p:cNvPr id="4" name="TextBox 4"/>
          <p:cNvSpPr txBox="1"/>
          <p:nvPr/>
        </p:nvSpPr>
        <p:spPr>
          <a:xfrm>
            <a:off x="596728" y="481965"/>
            <a:ext cx="6272043"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RESOURCES</a:t>
            </a:r>
          </a:p>
        </p:txBody>
      </p:sp>
      <p:sp>
        <p:nvSpPr>
          <p:cNvPr id="5" name="TextBox 5"/>
          <p:cNvSpPr txBox="1"/>
          <p:nvPr/>
        </p:nvSpPr>
        <p:spPr>
          <a:xfrm>
            <a:off x="596728" y="4895850"/>
            <a:ext cx="9692783" cy="3928110"/>
          </a:xfrm>
          <a:prstGeom prst="rect">
            <a:avLst/>
          </a:prstGeom>
        </p:spPr>
        <p:txBody>
          <a:bodyPr lIns="0" tIns="0" rIns="0" bIns="0" rtlCol="0" anchor="t">
            <a:spAutoFit/>
          </a:bodyPr>
          <a:lstStyle/>
          <a:p>
            <a:pPr>
              <a:lnSpc>
                <a:spcPts val="6300"/>
              </a:lnSpc>
            </a:pPr>
            <a:r>
              <a:rPr lang="en-US" sz="3150">
                <a:solidFill>
                  <a:srgbClr val="000000"/>
                </a:solidFill>
                <a:latin typeface="Montserrat"/>
              </a:rPr>
              <a:t>Visit the Michigan Department of Environmental, Great Lakes, and Energy for </a:t>
            </a:r>
            <a:r>
              <a:rPr lang="en-US" sz="3150">
                <a:solidFill>
                  <a:srgbClr val="000000"/>
                </a:solidFill>
                <a:latin typeface="Montserrat Bold"/>
              </a:rPr>
              <a:t>Map of Household Drug Take Back Locations in Michigan: </a:t>
            </a:r>
          </a:p>
          <a:p>
            <a:pPr>
              <a:lnSpc>
                <a:spcPts val="6300"/>
              </a:lnSpc>
            </a:pPr>
            <a:r>
              <a:rPr lang="en-US" sz="3150" u="sng">
                <a:solidFill>
                  <a:srgbClr val="000000"/>
                </a:solidFill>
                <a:latin typeface="Montserrat Bold"/>
                <a:hlinkClick r:id="rId3" tooltip="http://michigan.gov/EGLEdrugdisposal"/>
              </a:rPr>
              <a:t> </a:t>
            </a:r>
            <a:r>
              <a:rPr lang="en-US" sz="3150" u="sng">
                <a:solidFill>
                  <a:srgbClr val="000000"/>
                </a:solidFill>
                <a:latin typeface="Montserrat Bold"/>
                <a:hlinkClick r:id="rId3" tooltip="http://michigan.gov/EGLEdrugdisposal"/>
              </a:rPr>
              <a:t>Michigan.gov/EGLEdrugdisposal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828546" y="4560788"/>
            <a:ext cx="12246475" cy="4881536"/>
          </a:xfrm>
          <a:custGeom>
            <a:avLst/>
            <a:gdLst/>
            <a:ahLst/>
            <a:cxnLst/>
            <a:rect l="l" t="t" r="r" b="b"/>
            <a:pathLst>
              <a:path w="12246475" h="4881536">
                <a:moveTo>
                  <a:pt x="0" y="0"/>
                </a:moveTo>
                <a:lnTo>
                  <a:pt x="12246475" y="0"/>
                </a:lnTo>
                <a:lnTo>
                  <a:pt x="12246475" y="4881536"/>
                </a:lnTo>
                <a:lnTo>
                  <a:pt x="0" y="4881536"/>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514350" y="1572414"/>
            <a:ext cx="16098217" cy="2559749"/>
          </a:xfrm>
          <a:prstGeom prst="rect">
            <a:avLst/>
          </a:prstGeom>
        </p:spPr>
        <p:txBody>
          <a:bodyPr lIns="0" tIns="0" rIns="0" bIns="0" rtlCol="0" anchor="t">
            <a:spAutoFit/>
          </a:bodyPr>
          <a:lstStyle/>
          <a:p>
            <a:pPr marL="0" lvl="0" indent="0" algn="l">
              <a:lnSpc>
                <a:spcPts val="7024"/>
              </a:lnSpc>
              <a:spcBef>
                <a:spcPct val="0"/>
              </a:spcBef>
            </a:pPr>
            <a:r>
              <a:rPr lang="en-US" sz="3150" u="none" strike="noStrike">
                <a:solidFill>
                  <a:srgbClr val="000000"/>
                </a:solidFill>
                <a:latin typeface="Montserrat Bold"/>
              </a:rPr>
              <a:t>MSP Angel Program: </a:t>
            </a:r>
            <a:r>
              <a:rPr lang="en-US" sz="3150" u="none" strike="noStrike">
                <a:solidFill>
                  <a:srgbClr val="000000"/>
                </a:solidFill>
                <a:latin typeface="Montserrat"/>
              </a:rPr>
              <a:t>The MSP Angel Program allows an individual struggling with drug addiction to walk into a MSP post during regular business hours and ask for assistance. </a:t>
            </a:r>
          </a:p>
        </p:txBody>
      </p:sp>
      <p:sp>
        <p:nvSpPr>
          <p:cNvPr id="4" name="TextBox 4"/>
          <p:cNvSpPr txBox="1"/>
          <p:nvPr/>
        </p:nvSpPr>
        <p:spPr>
          <a:xfrm>
            <a:off x="514350" y="481965"/>
            <a:ext cx="6272043" cy="979170"/>
          </a:xfrm>
          <a:prstGeom prst="rect">
            <a:avLst/>
          </a:prstGeom>
        </p:spPr>
        <p:txBody>
          <a:bodyPr lIns="0" tIns="0" rIns="0" bIns="0" rtlCol="0" anchor="t">
            <a:spAutoFit/>
          </a:bodyPr>
          <a:lstStyle/>
          <a:p>
            <a:pPr>
              <a:lnSpc>
                <a:spcPts val="7980"/>
              </a:lnSpc>
            </a:pPr>
            <a:r>
              <a:rPr lang="en-US" sz="5700" spc="222">
                <a:solidFill>
                  <a:srgbClr val="64BBE9"/>
                </a:solidFill>
                <a:latin typeface="Anton"/>
              </a:rPr>
              <a:t>RESOURCES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847975"/>
            <a:ext cx="13767899" cy="4352925"/>
          </a:xfrm>
          <a:prstGeom prst="rect">
            <a:avLst/>
          </a:prstGeom>
        </p:spPr>
        <p:txBody>
          <a:bodyPr lIns="0" tIns="0" rIns="0" bIns="0" rtlCol="0" anchor="t">
            <a:spAutoFit/>
          </a:bodyPr>
          <a:lstStyle/>
          <a:p>
            <a:pPr>
              <a:lnSpc>
                <a:spcPts val="17517"/>
              </a:lnSpc>
            </a:pPr>
            <a:r>
              <a:rPr lang="en-US" sz="12512" spc="487">
                <a:solidFill>
                  <a:srgbClr val="64BBE9"/>
                </a:solidFill>
                <a:latin typeface="Anton"/>
              </a:rPr>
              <a:t>ADDITIONAL </a:t>
            </a:r>
          </a:p>
          <a:p>
            <a:pPr>
              <a:lnSpc>
                <a:spcPts val="17517"/>
              </a:lnSpc>
            </a:pPr>
            <a:r>
              <a:rPr lang="en-US" sz="12512" spc="487">
                <a:solidFill>
                  <a:srgbClr val="64BBE9"/>
                </a:solidFill>
                <a:latin typeface="Anton"/>
              </a:rPr>
              <a:t>LOCAL RESOURCES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686175" y="3400175"/>
            <a:ext cx="7554075" cy="2576556"/>
          </a:xfrm>
          <a:custGeom>
            <a:avLst/>
            <a:gdLst/>
            <a:ahLst/>
            <a:cxnLst/>
            <a:rect l="l" t="t" r="r" b="b"/>
            <a:pathLst>
              <a:path w="7554075" h="2576556">
                <a:moveTo>
                  <a:pt x="0" y="0"/>
                </a:moveTo>
                <a:lnTo>
                  <a:pt x="7554075" y="0"/>
                </a:lnTo>
                <a:lnTo>
                  <a:pt x="7554075" y="2576556"/>
                </a:lnTo>
                <a:lnTo>
                  <a:pt x="0" y="2576556"/>
                </a:lnTo>
                <a:lnTo>
                  <a:pt x="0" y="0"/>
                </a:lnTo>
                <a:close/>
              </a:path>
            </a:pathLst>
          </a:custGeom>
          <a:blipFill>
            <a:blip r:embed="rId2"/>
            <a:stretch>
              <a:fillRect b="-193184"/>
            </a:stretch>
          </a:blipFill>
        </p:spPr>
        <p:txBody>
          <a:bodyPr/>
          <a:lstStyle/>
          <a:p>
            <a:endParaRPr lang="en-US"/>
          </a:p>
        </p:txBody>
      </p:sp>
      <p:sp>
        <p:nvSpPr>
          <p:cNvPr id="3" name="TextBox 3"/>
          <p:cNvSpPr txBox="1"/>
          <p:nvPr/>
        </p:nvSpPr>
        <p:spPr>
          <a:xfrm>
            <a:off x="-290406" y="2345682"/>
            <a:ext cx="10350078" cy="4985256"/>
          </a:xfrm>
          <a:prstGeom prst="rect">
            <a:avLst/>
          </a:prstGeom>
        </p:spPr>
        <p:txBody>
          <a:bodyPr lIns="0" tIns="0" rIns="0" bIns="0" rtlCol="0" anchor="t">
            <a:spAutoFit/>
          </a:bodyPr>
          <a:lstStyle/>
          <a:p>
            <a:pPr algn="ctr">
              <a:lnSpc>
                <a:spcPts val="17080"/>
              </a:lnSpc>
            </a:pPr>
            <a:r>
              <a:rPr lang="en-US" sz="12200" spc="475">
                <a:solidFill>
                  <a:srgbClr val="64BBE9"/>
                </a:solidFill>
                <a:latin typeface="Anton"/>
              </a:rPr>
              <a:t>QUESTIONS? </a:t>
            </a:r>
          </a:p>
          <a:p>
            <a:pPr algn="ctr">
              <a:lnSpc>
                <a:spcPts val="28792"/>
              </a:lnSpc>
            </a:pPr>
            <a:r>
              <a:rPr lang="en-US" sz="12200" spc="475">
                <a:solidFill>
                  <a:srgbClr val="64BBE9"/>
                </a:solidFill>
                <a:latin typeface="Anton"/>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4401</Words>
  <Application>Microsoft Office PowerPoint</Application>
  <PresentationFormat>Custom</PresentationFormat>
  <Paragraphs>378</Paragraphs>
  <Slides>35</Slides>
  <Notes>25</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Montserrat Bold</vt:lpstr>
      <vt:lpstr>Montserrat</vt:lpstr>
      <vt:lpstr>Roboto Bold</vt:lpstr>
      <vt:lpstr>Montserrat Classic</vt:lpstr>
      <vt:lpstr>Archivo Black</vt:lpstr>
      <vt:lpstr>Calibri</vt:lpstr>
      <vt:lpstr>Arial</vt:lpstr>
      <vt:lpstr>Anton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NMRE- MASTER COPY-Overdose Prevention and Response Training - DO NOT EDIT</dc:title>
  <dc:creator>Nichole Flickema</dc:creator>
  <cp:lastModifiedBy>Nichole Flickema</cp:lastModifiedBy>
  <cp:revision>2</cp:revision>
  <dcterms:created xsi:type="dcterms:W3CDTF">2006-08-16T00:00:00Z</dcterms:created>
  <dcterms:modified xsi:type="dcterms:W3CDTF">2023-10-24T16:07:36Z</dcterms:modified>
  <dc:identifier>DAFwUdilU2g</dc:identifier>
</cp:coreProperties>
</file>